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1" r:id="rId3"/>
    <p:sldId id="277" r:id="rId4"/>
    <p:sldId id="270" r:id="rId5"/>
    <p:sldId id="284" r:id="rId6"/>
    <p:sldId id="289" r:id="rId7"/>
    <p:sldId id="293" r:id="rId8"/>
    <p:sldId id="291" r:id="rId9"/>
    <p:sldId id="290" r:id="rId10"/>
    <p:sldId id="294" r:id="rId11"/>
    <p:sldId id="292" r:id="rId12"/>
    <p:sldId id="296" r:id="rId13"/>
    <p:sldId id="297" r:id="rId14"/>
    <p:sldId id="298" r:id="rId15"/>
    <p:sldId id="295" r:id="rId16"/>
    <p:sldId id="285" r:id="rId17"/>
    <p:sldId id="286" r:id="rId18"/>
    <p:sldId id="287" r:id="rId19"/>
    <p:sldId id="28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83" r:id="rId3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8D7"/>
    <a:srgbClr val="FFE146"/>
    <a:srgbClr val="FFEC42"/>
    <a:srgbClr val="FFF05D"/>
    <a:srgbClr val="FFF065"/>
    <a:srgbClr val="FFFF1D"/>
    <a:srgbClr val="FFCC00"/>
    <a:srgbClr val="FDFEC2"/>
    <a:srgbClr val="84A9CE"/>
    <a:srgbClr val="219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554"/>
  </p:normalViewPr>
  <p:slideViewPr>
    <p:cSldViewPr>
      <p:cViewPr varScale="1">
        <p:scale>
          <a:sx n="86" d="100"/>
          <a:sy n="86" d="100"/>
        </p:scale>
        <p:origin x="216" y="1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37BA84-D9D4-164B-BB03-BA634DD5D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D69229-3A87-6D4C-8CCC-C85C0EFB4B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54724-EF2E-A345-B84F-D80D236B7B0D}" type="datetimeFigureOut">
              <a:rPr kumimoji="1" lang="ko-KR" altLang="en-US" smtClean="0"/>
              <a:t>2019. 5. 8.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F10940-DA87-C44C-90E7-A79796F772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384C75-24FF-5742-BFEA-FD362369CF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57B8-89EA-0744-9D48-E0FA7B69783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284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9F913-6E0B-4549-AADC-17F63F41F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8783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A3A9"/>
            </a:gs>
            <a:gs pos="100000">
              <a:srgbClr val="21919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453092-95DB-2748-9BCA-295882564756}"/>
              </a:ext>
            </a:extLst>
          </p:cNvPr>
          <p:cNvSpPr txBox="1"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B8D7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AD3A6-EB67-488D-8366-BBEABC4CB5F3}" type="datetimeFigureOut">
              <a:rPr lang="ko-KR" altLang="en-US" smtClean="0"/>
              <a:pPr/>
              <a:t>2019. 5. 8.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rofiles.nlm.nih.gov/ps/access/SCBBYW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tiff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F1875-678C-A04C-AA1A-90ACAD19A52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EC42"/>
                </a:solidFill>
              </a:rPr>
              <a:t>Life</a:t>
            </a:r>
            <a:endParaRPr lang="ko-KR" altLang="en-US" sz="3600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71670" y="2928934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err="1">
                <a:solidFill>
                  <a:schemeClr val="tx1"/>
                </a:solidFill>
              </a:rPr>
              <a:t>그레고어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</a:rPr>
              <a:t>멘델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F1875-678C-A04C-AA1A-90ACAD19A52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EC42"/>
                </a:solidFill>
              </a:rPr>
              <a:t>Life</a:t>
            </a:r>
            <a:endParaRPr lang="ko-KR" altLang="en-US" sz="3600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71670" y="2928934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빌헬름 </a:t>
            </a:r>
            <a:r>
              <a:rPr lang="ko-KR" altLang="en-US" sz="2000" b="1" dirty="0" err="1">
                <a:solidFill>
                  <a:schemeClr val="tx1"/>
                </a:solidFill>
              </a:rPr>
              <a:t>요한센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1854FB-578C-9248-8751-E04862317543}"/>
              </a:ext>
            </a:extLst>
          </p:cNvPr>
          <p:cNvSpPr/>
          <p:nvPr/>
        </p:nvSpPr>
        <p:spPr>
          <a:xfrm>
            <a:off x="0" y="1225326"/>
            <a:ext cx="9144000" cy="5632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Life Science Talk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52"/>
          <p:cNvGrpSpPr/>
          <p:nvPr/>
        </p:nvGrpSpPr>
        <p:grpSpPr>
          <a:xfrm>
            <a:off x="214282" y="2285992"/>
            <a:ext cx="500066" cy="500066"/>
            <a:chOff x="980914" y="2116990"/>
            <a:chExt cx="500066" cy="500066"/>
          </a:xfrm>
        </p:grpSpPr>
        <p:sp>
          <p:nvSpPr>
            <p:cNvPr id="83" name="타원 82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>
          <a:xfrm>
            <a:off x="745595" y="2357430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빌헬름 </a:t>
            </a:r>
            <a:r>
              <a:rPr lang="ko-KR" altLang="en-US" sz="1600" b="1" dirty="0" err="1">
                <a:solidFill>
                  <a:schemeClr val="tx1"/>
                </a:solidFill>
              </a:rPr>
              <a:t>요한센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제가 </a:t>
            </a:r>
            <a:r>
              <a:rPr lang="ko-KR" altLang="en-US" sz="1400" dirty="0" err="1">
                <a:solidFill>
                  <a:schemeClr val="tx1"/>
                </a:solidFill>
              </a:rPr>
              <a:t>멘델의</a:t>
            </a:r>
            <a:r>
              <a:rPr lang="ko-KR" altLang="en-US" sz="1400" dirty="0">
                <a:solidFill>
                  <a:schemeClr val="tx1"/>
                </a:solidFill>
              </a:rPr>
              <a:t> 법칙을 완성했습니다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4282" y="29987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FRIENDS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355974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2883622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745595" y="37205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베이트슨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500694" y="3720537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단위형질의</a:t>
            </a:r>
            <a:r>
              <a:rPr lang="ko-KR" altLang="en-US" sz="1400" dirty="0">
                <a:solidFill>
                  <a:schemeClr val="tx1"/>
                </a:solidFill>
              </a:rPr>
              <a:t> 유전은 가능하다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45595" y="4521128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토마스 모건</a:t>
            </a:r>
          </a:p>
        </p:txBody>
      </p:sp>
      <p:sp>
        <p:nvSpPr>
          <p:cNvPr id="134" name="모서리가 둥근 사각형 설명선 133"/>
          <p:cNvSpPr/>
          <p:nvPr/>
        </p:nvSpPr>
        <p:spPr>
          <a:xfrm>
            <a:off x="5500694" y="4521128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초파리파리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5CC021-B06F-5848-85C3-B45EE9B45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2" y="4343569"/>
            <a:ext cx="665283" cy="669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937866-B8F3-D841-A0AF-E97D5672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09" y="2134435"/>
            <a:ext cx="582675" cy="707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CF9ADA-00B8-744D-869A-B5898A68F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81" y="3583369"/>
            <a:ext cx="669609" cy="6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159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베이트슨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토마스 모건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1908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그림 35" descr="사람.png">
            <a:extLst>
              <a:ext uri="{FF2B5EF4-FFF2-40B4-BE49-F238E27FC236}">
                <a16:creationId xmlns:a16="http://schemas.microsoft.com/office/drawing/2014/main" id="{1405F7A8-9E0F-3E4F-916F-B8F3BCAD9F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548" y="1305064"/>
            <a:ext cx="357189" cy="345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B8CE17-3711-7B4E-A8BC-772C04B9E28F}"/>
              </a:ext>
            </a:extLst>
          </p:cNvPr>
          <p:cNvSpPr txBox="1"/>
          <p:nvPr/>
        </p:nvSpPr>
        <p:spPr>
          <a:xfrm>
            <a:off x="906350" y="1268760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학자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F9B69B0-1F57-3D49-86A7-AE374CFB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846884"/>
            <a:ext cx="3528392" cy="1984721"/>
          </a:xfrm>
          <a:prstGeom prst="rect">
            <a:avLst/>
          </a:prstGeom>
        </p:spPr>
      </p:pic>
      <p:sp>
        <p:nvSpPr>
          <p:cNvPr id="46" name="모서리가 둥근 사각형 설명선 79">
            <a:extLst>
              <a:ext uri="{FF2B5EF4-FFF2-40B4-BE49-F238E27FC236}">
                <a16:creationId xmlns:a16="http://schemas.microsoft.com/office/drawing/2014/main" id="{DB90F9AA-6D54-8945-AE10-FEF4A0D3255B}"/>
              </a:ext>
            </a:extLst>
          </p:cNvPr>
          <p:cNvSpPr/>
          <p:nvPr/>
        </p:nvSpPr>
        <p:spPr>
          <a:xfrm>
            <a:off x="1019748" y="1685446"/>
            <a:ext cx="5640483" cy="976842"/>
          </a:xfrm>
          <a:prstGeom prst="wedgeRoundRectCallout">
            <a:avLst>
              <a:gd name="adj1" fmla="val -45146"/>
              <a:gd name="adj2" fmla="val -16342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현미경으로 정자를 보니까 안에 사람이 들어있어요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r>
              <a:rPr lang="ko-KR" altLang="en-US" b="1" dirty="0" err="1">
                <a:solidFill>
                  <a:schemeClr val="tx1"/>
                </a:solidFill>
              </a:rPr>
              <a:t>성별결정되는게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정자안</a:t>
            </a:r>
            <a:r>
              <a:rPr lang="ko-KR" altLang="en-US" b="1" dirty="0">
                <a:solidFill>
                  <a:schemeClr val="tx1"/>
                </a:solidFill>
              </a:rPr>
              <a:t> 사람에 따라 그런 것 같아요</a:t>
            </a:r>
          </a:p>
        </p:txBody>
      </p:sp>
      <p:grpSp>
        <p:nvGrpSpPr>
          <p:cNvPr id="47" name="그룹 25">
            <a:extLst>
              <a:ext uri="{FF2B5EF4-FFF2-40B4-BE49-F238E27FC236}">
                <a16:creationId xmlns:a16="http://schemas.microsoft.com/office/drawing/2014/main" id="{50FE0C02-98B0-D847-BA01-DCD1FBB6450D}"/>
              </a:ext>
            </a:extLst>
          </p:cNvPr>
          <p:cNvGrpSpPr/>
          <p:nvPr/>
        </p:nvGrpSpPr>
        <p:grpSpPr>
          <a:xfrm>
            <a:off x="343938" y="4937543"/>
            <a:ext cx="4182592" cy="1728192"/>
            <a:chOff x="285720" y="1357298"/>
            <a:chExt cx="4182592" cy="1728192"/>
          </a:xfrm>
        </p:grpSpPr>
        <p:sp>
          <p:nvSpPr>
            <p:cNvPr id="48" name="순서도: 연결자 74">
              <a:extLst>
                <a:ext uri="{FF2B5EF4-FFF2-40B4-BE49-F238E27FC236}">
                  <a16:creationId xmlns:a16="http://schemas.microsoft.com/office/drawing/2014/main" id="{86C9113D-A59B-2548-B24E-39A5CE564CE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3D5E09-04D0-4D49-8500-12D84EC8A02D}"/>
                </a:ext>
              </a:extLst>
            </p:cNvPr>
            <p:cNvSpPr txBox="1"/>
            <p:nvPr/>
          </p:nvSpPr>
          <p:spPr>
            <a:xfrm>
              <a:off x="844706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토마스 모건</a:t>
              </a:r>
            </a:p>
          </p:txBody>
        </p:sp>
        <p:sp>
          <p:nvSpPr>
            <p:cNvPr id="51" name="모서리가 둥근 사각형 설명선 79">
              <a:extLst>
                <a:ext uri="{FF2B5EF4-FFF2-40B4-BE49-F238E27FC236}">
                  <a16:creationId xmlns:a16="http://schemas.microsoft.com/office/drawing/2014/main" id="{2A573006-1386-E34D-8DC4-608DDE3EBC1F}"/>
                </a:ext>
              </a:extLst>
            </p:cNvPr>
            <p:cNvSpPr/>
            <p:nvPr/>
          </p:nvSpPr>
          <p:spPr>
            <a:xfrm>
              <a:off x="1142976" y="1741382"/>
              <a:ext cx="3325336" cy="1344108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ㄴㄴ</a:t>
              </a:r>
              <a:r>
                <a:rPr lang="ko-KR" altLang="en-US" b="1" dirty="0">
                  <a:solidFill>
                    <a:schemeClr val="tx1"/>
                  </a:solidFill>
                </a:rPr>
                <a:t> 그거 아님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염색체 중에 성을 결정하는 애들이 따로 있음</a:t>
              </a:r>
            </a:p>
          </p:txBody>
        </p:sp>
        <p:pic>
          <p:nvPicPr>
            <p:cNvPr id="54" name="그림 53" descr="사람.png">
              <a:extLst>
                <a:ext uri="{FF2B5EF4-FFF2-40B4-BE49-F238E27FC236}">
                  <a16:creationId xmlns:a16="http://schemas.microsoft.com/office/drawing/2014/main" id="{5273C4B3-2B0C-2E40-9EBB-A3AA8E665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E857E862-998E-6947-B741-83D4ED38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98" y="4910303"/>
            <a:ext cx="665283" cy="6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060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5">
            <a:extLst>
              <a:ext uri="{FF2B5EF4-FFF2-40B4-BE49-F238E27FC236}">
                <a16:creationId xmlns:a16="http://schemas.microsoft.com/office/drawing/2014/main" id="{1E35D4D0-7022-EE4F-B294-682423272007}"/>
              </a:ext>
            </a:extLst>
          </p:cNvPr>
          <p:cNvGrpSpPr/>
          <p:nvPr/>
        </p:nvGrpSpPr>
        <p:grpSpPr>
          <a:xfrm>
            <a:off x="395536" y="332656"/>
            <a:ext cx="4392488" cy="1053692"/>
            <a:chOff x="285720" y="1357298"/>
            <a:chExt cx="4392488" cy="1053692"/>
          </a:xfrm>
        </p:grpSpPr>
        <p:sp>
          <p:nvSpPr>
            <p:cNvPr id="18" name="순서도: 연결자 74">
              <a:extLst>
                <a:ext uri="{FF2B5EF4-FFF2-40B4-BE49-F238E27FC236}">
                  <a16:creationId xmlns:a16="http://schemas.microsoft.com/office/drawing/2014/main" id="{0787121D-37FB-5D4A-8E60-1D7B0B24D94C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3E75E-CFF6-C544-ABDC-D56B67B9C5FC}"/>
                </a:ext>
              </a:extLst>
            </p:cNvPr>
            <p:cNvSpPr txBox="1"/>
            <p:nvPr/>
          </p:nvSpPr>
          <p:spPr>
            <a:xfrm>
              <a:off x="844706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토마스 모건</a:t>
              </a:r>
            </a:p>
          </p:txBody>
        </p:sp>
        <p:sp>
          <p:nvSpPr>
            <p:cNvPr id="20" name="모서리가 둥근 사각형 설명선 79">
              <a:extLst>
                <a:ext uri="{FF2B5EF4-FFF2-40B4-BE49-F238E27FC236}">
                  <a16:creationId xmlns:a16="http://schemas.microsoft.com/office/drawing/2014/main" id="{7221A91B-237F-494E-A72B-5EA5C13D8932}"/>
                </a:ext>
              </a:extLst>
            </p:cNvPr>
            <p:cNvSpPr/>
            <p:nvPr/>
          </p:nvSpPr>
          <p:spPr>
            <a:xfrm>
              <a:off x="1142976" y="1741382"/>
              <a:ext cx="3535232" cy="669608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초파리로 실험을 좀 해봤어요</a:t>
              </a:r>
            </a:p>
          </p:txBody>
        </p:sp>
        <p:pic>
          <p:nvPicPr>
            <p:cNvPr id="21" name="그림 20" descr="사람.png">
              <a:extLst>
                <a:ext uri="{FF2B5EF4-FFF2-40B4-BE49-F238E27FC236}">
                  <a16:creationId xmlns:a16="http://schemas.microsoft.com/office/drawing/2014/main" id="{84287FFF-7438-414B-8EB6-581B8D41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2B42134-A586-4642-BD9E-F0ACEFD0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6" y="305416"/>
            <a:ext cx="665283" cy="6696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74EE0F-6AA2-EF42-AFF1-4C91FB42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50" y="1628799"/>
            <a:ext cx="3513774" cy="45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0751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5">
            <a:extLst>
              <a:ext uri="{FF2B5EF4-FFF2-40B4-BE49-F238E27FC236}">
                <a16:creationId xmlns:a16="http://schemas.microsoft.com/office/drawing/2014/main" id="{1E35D4D0-7022-EE4F-B294-682423272007}"/>
              </a:ext>
            </a:extLst>
          </p:cNvPr>
          <p:cNvGrpSpPr/>
          <p:nvPr/>
        </p:nvGrpSpPr>
        <p:grpSpPr>
          <a:xfrm>
            <a:off x="395536" y="332656"/>
            <a:ext cx="6237108" cy="1680226"/>
            <a:chOff x="285720" y="1357298"/>
            <a:chExt cx="6237108" cy="1680226"/>
          </a:xfrm>
        </p:grpSpPr>
        <p:sp>
          <p:nvSpPr>
            <p:cNvPr id="18" name="순서도: 연결자 74">
              <a:extLst>
                <a:ext uri="{FF2B5EF4-FFF2-40B4-BE49-F238E27FC236}">
                  <a16:creationId xmlns:a16="http://schemas.microsoft.com/office/drawing/2014/main" id="{0787121D-37FB-5D4A-8E60-1D7B0B24D94C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3E75E-CFF6-C544-ABDC-D56B67B9C5FC}"/>
                </a:ext>
              </a:extLst>
            </p:cNvPr>
            <p:cNvSpPr txBox="1"/>
            <p:nvPr/>
          </p:nvSpPr>
          <p:spPr>
            <a:xfrm>
              <a:off x="844706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토마스 모건</a:t>
              </a:r>
            </a:p>
          </p:txBody>
        </p:sp>
        <p:sp>
          <p:nvSpPr>
            <p:cNvPr id="20" name="모서리가 둥근 사각형 설명선 79">
              <a:extLst>
                <a:ext uri="{FF2B5EF4-FFF2-40B4-BE49-F238E27FC236}">
                  <a16:creationId xmlns:a16="http://schemas.microsoft.com/office/drawing/2014/main" id="{7221A91B-237F-494E-A72B-5EA5C13D8932}"/>
                </a:ext>
              </a:extLst>
            </p:cNvPr>
            <p:cNvSpPr/>
            <p:nvPr/>
          </p:nvSpPr>
          <p:spPr>
            <a:xfrm>
              <a:off x="1142976" y="1741381"/>
              <a:ext cx="5379852" cy="1296143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</a:rPr>
                <a:t>X Y </a:t>
              </a:r>
              <a:r>
                <a:rPr lang="ko-KR" altLang="en-US" b="1" dirty="0">
                  <a:solidFill>
                    <a:schemeClr val="tx1"/>
                  </a:solidFill>
                </a:rPr>
                <a:t>염색체가 성을 결정합니다</a:t>
              </a:r>
              <a:r>
                <a:rPr lang="en-US" altLang="ko-KR" b="1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그리고 염색체 사이에 서로 교차에 의한 재결합이 일어날수도 있더라구요</a:t>
              </a:r>
            </a:p>
          </p:txBody>
        </p:sp>
        <p:pic>
          <p:nvPicPr>
            <p:cNvPr id="21" name="그림 20" descr="사람.png">
              <a:extLst>
                <a:ext uri="{FF2B5EF4-FFF2-40B4-BE49-F238E27FC236}">
                  <a16:creationId xmlns:a16="http://schemas.microsoft.com/office/drawing/2014/main" id="{84287FFF-7438-414B-8EB6-581B8D41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2B42134-A586-4642-BD9E-F0ACEFD0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6" y="305416"/>
            <a:ext cx="665283" cy="6696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706CC7-79B6-3A43-A329-A1D798C6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10" y="2204864"/>
            <a:ext cx="5379852" cy="41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077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베이트슨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5"/>
          <p:cNvGrpSpPr/>
          <p:nvPr/>
        </p:nvGrpSpPr>
        <p:grpSpPr>
          <a:xfrm>
            <a:off x="285720" y="1357298"/>
            <a:ext cx="5485486" cy="1208382"/>
            <a:chOff x="285720" y="1357298"/>
            <a:chExt cx="5485486" cy="1208382"/>
          </a:xfrm>
        </p:grpSpPr>
        <p:sp>
          <p:nvSpPr>
            <p:cNvPr id="75" name="순서도: 연결자 74"/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44706" y="135729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베이트슨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모서리가 둥근 사각형 설명선 79"/>
            <p:cNvSpPr/>
            <p:nvPr/>
          </p:nvSpPr>
          <p:spPr>
            <a:xfrm>
              <a:off x="1142976" y="1741381"/>
              <a:ext cx="4628230" cy="824299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멘델의</a:t>
              </a:r>
              <a:r>
                <a:rPr lang="ko-KR" altLang="en-US" b="1" dirty="0">
                  <a:solidFill>
                    <a:schemeClr val="tx1"/>
                  </a:solidFill>
                </a:rPr>
                <a:t> 유전법칙이 새로운 유전학의 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기초가 되어야 합니다</a:t>
              </a:r>
            </a:p>
          </p:txBody>
        </p:sp>
        <p:pic>
          <p:nvPicPr>
            <p:cNvPr id="23" name="그림 22" descr="사람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1905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그룹 25">
            <a:extLst>
              <a:ext uri="{FF2B5EF4-FFF2-40B4-BE49-F238E27FC236}">
                <a16:creationId xmlns:a16="http://schemas.microsoft.com/office/drawing/2014/main" id="{FFD1F7AD-7B58-7345-9E78-7B0994348BAC}"/>
              </a:ext>
            </a:extLst>
          </p:cNvPr>
          <p:cNvGrpSpPr/>
          <p:nvPr/>
        </p:nvGrpSpPr>
        <p:grpSpPr>
          <a:xfrm>
            <a:off x="276358" y="2774689"/>
            <a:ext cx="7391986" cy="1469206"/>
            <a:chOff x="285720" y="1357298"/>
            <a:chExt cx="7391986" cy="1469206"/>
          </a:xfrm>
        </p:grpSpPr>
        <p:sp>
          <p:nvSpPr>
            <p:cNvPr id="29" name="순서도: 연결자 74">
              <a:extLst>
                <a:ext uri="{FF2B5EF4-FFF2-40B4-BE49-F238E27FC236}">
                  <a16:creationId xmlns:a16="http://schemas.microsoft.com/office/drawing/2014/main" id="{D5951A5C-70EE-CC43-A058-C2B1D1A8FFE2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81214-74D1-2E42-983D-F6861E9CD895}"/>
                </a:ext>
              </a:extLst>
            </p:cNvPr>
            <p:cNvSpPr txBox="1"/>
            <p:nvPr/>
          </p:nvSpPr>
          <p:spPr>
            <a:xfrm>
              <a:off x="844706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빌헬름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요한센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모서리가 둥근 사각형 설명선 79">
              <a:extLst>
                <a:ext uri="{FF2B5EF4-FFF2-40B4-BE49-F238E27FC236}">
                  <a16:creationId xmlns:a16="http://schemas.microsoft.com/office/drawing/2014/main" id="{0F47AB48-EFB1-9343-AB5D-88647C1387DE}"/>
                </a:ext>
              </a:extLst>
            </p:cNvPr>
            <p:cNvSpPr/>
            <p:nvPr/>
          </p:nvSpPr>
          <p:spPr>
            <a:xfrm>
              <a:off x="1142976" y="1741381"/>
              <a:ext cx="6534730" cy="1085123"/>
            </a:xfrm>
            <a:prstGeom prst="wedgeRoundRectCallout">
              <a:avLst>
                <a:gd name="adj1" fmla="val -56199"/>
                <a:gd name="adj2" fmla="val -4260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개체의 표현형을 조절하는 인자가 염색체에 존재하고 있는데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그걸 유전자라고 부르는 것은 어떨까요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 descr="사람.png">
              <a:extLst>
                <a:ext uri="{FF2B5EF4-FFF2-40B4-BE49-F238E27FC236}">
                  <a16:creationId xmlns:a16="http://schemas.microsoft.com/office/drawing/2014/main" id="{581FC414-59E6-F54D-BB14-FA89BC97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C9FEAD1-9B8A-F340-9F5D-3FDADC07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6" y="1335139"/>
            <a:ext cx="669609" cy="6696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D178311-DCF7-314D-BD63-925DEA6F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0" y="2750466"/>
            <a:ext cx="582675" cy="707540"/>
          </a:xfrm>
          <a:prstGeom prst="rect">
            <a:avLst/>
          </a:prstGeom>
        </p:spPr>
      </p:pic>
      <p:grpSp>
        <p:nvGrpSpPr>
          <p:cNvPr id="40" name="그룹 25">
            <a:extLst>
              <a:ext uri="{FF2B5EF4-FFF2-40B4-BE49-F238E27FC236}">
                <a16:creationId xmlns:a16="http://schemas.microsoft.com/office/drawing/2014/main" id="{600BBD01-383F-5D48-ADCE-4279BE50E03B}"/>
              </a:ext>
            </a:extLst>
          </p:cNvPr>
          <p:cNvGrpSpPr/>
          <p:nvPr/>
        </p:nvGrpSpPr>
        <p:grpSpPr>
          <a:xfrm>
            <a:off x="283511" y="5271749"/>
            <a:ext cx="5485486" cy="1053694"/>
            <a:chOff x="285720" y="1357298"/>
            <a:chExt cx="5485486" cy="1053694"/>
          </a:xfrm>
        </p:grpSpPr>
        <p:sp>
          <p:nvSpPr>
            <p:cNvPr id="41" name="순서도: 연결자 74">
              <a:extLst>
                <a:ext uri="{FF2B5EF4-FFF2-40B4-BE49-F238E27FC236}">
                  <a16:creationId xmlns:a16="http://schemas.microsoft.com/office/drawing/2014/main" id="{45790200-B3DA-AD45-9E2A-62F066EE2650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1C18C4-BF3E-F147-BFF4-C87F9F498487}"/>
                </a:ext>
              </a:extLst>
            </p:cNvPr>
            <p:cNvSpPr txBox="1"/>
            <p:nvPr/>
          </p:nvSpPr>
          <p:spPr>
            <a:xfrm>
              <a:off x="844706" y="135729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베이트슨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모서리가 둥근 사각형 설명선 79">
              <a:extLst>
                <a:ext uri="{FF2B5EF4-FFF2-40B4-BE49-F238E27FC236}">
                  <a16:creationId xmlns:a16="http://schemas.microsoft.com/office/drawing/2014/main" id="{DD930276-D26F-074F-9B6D-022E517245AB}"/>
                </a:ext>
              </a:extLst>
            </p:cNvPr>
            <p:cNvSpPr/>
            <p:nvPr/>
          </p:nvSpPr>
          <p:spPr>
            <a:xfrm>
              <a:off x="1142976" y="1741382"/>
              <a:ext cx="4628230" cy="669610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tx1"/>
                  </a:solidFill>
                </a:rPr>
                <a:t>👍 👍 👍 👍 👍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9" name="그림 58" descr="사람.png">
              <a:extLst>
                <a:ext uri="{FF2B5EF4-FFF2-40B4-BE49-F238E27FC236}">
                  <a16:creationId xmlns:a16="http://schemas.microsoft.com/office/drawing/2014/main" id="{0060207A-0A30-4D4C-AFFB-04F3EF77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EF92AA6-DC57-B144-AADC-8074BE3B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" y="5249590"/>
            <a:ext cx="669609" cy="669609"/>
          </a:xfrm>
          <a:prstGeom prst="rect">
            <a:avLst/>
          </a:prstGeom>
        </p:spPr>
      </p:pic>
      <p:sp>
        <p:nvSpPr>
          <p:cNvPr id="61" name="모서리가 둥근 사각형 설명선 79">
            <a:extLst>
              <a:ext uri="{FF2B5EF4-FFF2-40B4-BE49-F238E27FC236}">
                <a16:creationId xmlns:a16="http://schemas.microsoft.com/office/drawing/2014/main" id="{401FF964-7FDB-1643-961D-483C1FB7ED26}"/>
              </a:ext>
            </a:extLst>
          </p:cNvPr>
          <p:cNvSpPr/>
          <p:nvPr/>
        </p:nvSpPr>
        <p:spPr>
          <a:xfrm>
            <a:off x="1133614" y="4491236"/>
            <a:ext cx="4950554" cy="571504"/>
          </a:xfrm>
          <a:prstGeom prst="wedgeRoundRectCallout">
            <a:avLst>
              <a:gd name="adj1" fmla="val -56199"/>
              <a:gd name="adj2" fmla="val -4260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그리고 제가 </a:t>
            </a:r>
            <a:r>
              <a:rPr lang="ko-KR" altLang="en-US" b="1" dirty="0" err="1">
                <a:solidFill>
                  <a:schemeClr val="tx1"/>
                </a:solidFill>
              </a:rPr>
              <a:t>멘델의</a:t>
            </a:r>
            <a:r>
              <a:rPr lang="ko-KR" altLang="en-US" b="1" dirty="0">
                <a:solidFill>
                  <a:schemeClr val="tx1"/>
                </a:solidFill>
              </a:rPr>
              <a:t> 법칙을 완성시켰습니다</a:t>
            </a:r>
          </a:p>
        </p:txBody>
      </p:sp>
    </p:spTree>
    <p:extLst>
      <p:ext uri="{BB962C8B-B14F-4D97-AF65-F5344CB8AC3E}">
        <p14:creationId xmlns:p14="http://schemas.microsoft.com/office/powerpoint/2010/main" val="32252042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빌헬름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요한센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509144" cy="1541792"/>
          </a:xfrm>
          <a:prstGeom prst="wedgeRoundRectCallout">
            <a:avLst>
              <a:gd name="adj1" fmla="val -54676"/>
              <a:gd name="adj2" fmla="val -37018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법칙 </a:t>
            </a:r>
            <a:r>
              <a:rPr lang="en-US" altLang="ko-KR" b="1" dirty="0">
                <a:solidFill>
                  <a:schemeClr val="tx1"/>
                </a:solidFill>
              </a:rPr>
              <a:t>1.</a:t>
            </a:r>
            <a:r>
              <a:rPr lang="ko-KR" altLang="en-US" b="1" dirty="0">
                <a:solidFill>
                  <a:schemeClr val="tx1"/>
                </a:solidFill>
              </a:rPr>
              <a:t> 우열의 법칙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모든 것은 대립유전자가 있으며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그것은 우성과 열성으로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>
                <a:solidFill>
                  <a:schemeClr val="tx1"/>
                </a:solidFill>
              </a:rPr>
              <a:t>가지다</a:t>
            </a: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2D6E56C-EE9A-D641-8411-A13F2ABB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58" y="2660956"/>
            <a:ext cx="7112679" cy="378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5F4A97-AB43-0740-ADD4-CFD7D061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1" y="241854"/>
            <a:ext cx="582675" cy="7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507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941192" cy="1541792"/>
          </a:xfrm>
          <a:prstGeom prst="wedgeRoundRectCallout">
            <a:avLst>
              <a:gd name="adj1" fmla="val -53928"/>
              <a:gd name="adj2" fmla="val -37018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법칙 </a:t>
            </a:r>
            <a:r>
              <a:rPr lang="en-US" altLang="ko-KR" b="1" dirty="0">
                <a:solidFill>
                  <a:schemeClr val="tx1"/>
                </a:solidFill>
              </a:rPr>
              <a:t>2.</a:t>
            </a:r>
            <a:r>
              <a:rPr lang="ko-KR" altLang="en-US" b="1" dirty="0">
                <a:solidFill>
                  <a:schemeClr val="tx1"/>
                </a:solidFill>
              </a:rPr>
              <a:t> 분리의 법칙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생식세포로 갈라질 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대립유전자는 서로 다른 생식세포로 간다</a:t>
            </a: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84936B-B954-B94F-88DA-5DB86A4E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667812"/>
            <a:ext cx="5523458" cy="3515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F3E652-7B30-6345-8375-34CD9FD99417}"/>
              </a:ext>
            </a:extLst>
          </p:cNvPr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빌헬름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요한센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681E87-FB00-124C-98EB-22F32FA0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1" y="241854"/>
            <a:ext cx="582675" cy="7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42300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941192" cy="1541792"/>
          </a:xfrm>
          <a:prstGeom prst="wedgeRoundRectCallout">
            <a:avLst>
              <a:gd name="adj1" fmla="val -53928"/>
              <a:gd name="adj2" fmla="val -35535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법칙 </a:t>
            </a:r>
            <a:r>
              <a:rPr lang="en-US" altLang="ko-KR" b="1" dirty="0">
                <a:solidFill>
                  <a:schemeClr val="tx1"/>
                </a:solidFill>
              </a:rPr>
              <a:t>3.</a:t>
            </a:r>
            <a:r>
              <a:rPr lang="ko-KR" altLang="en-US" b="1" dirty="0">
                <a:solidFill>
                  <a:schemeClr val="tx1"/>
                </a:solidFill>
              </a:rPr>
              <a:t> 독립의 법칙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다른 염색체에 있는 다른 유전자는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서로 영향을 주지 않고 독립적으로 유전된다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2EAD2-2325-274C-BF58-21EDC833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660957"/>
            <a:ext cx="4505942" cy="3846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FC0A4-CBDA-254F-80DC-768D2206EB83}"/>
              </a:ext>
            </a:extLst>
          </p:cNvPr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빌헬름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요한센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BB8661-8BD3-D643-9E90-243BCD27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1" y="241854"/>
            <a:ext cx="582675" cy="7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9929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9D4BAF-69A6-2B49-835B-8733F309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9" y="949394"/>
            <a:ext cx="4526300" cy="5575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DA839-F0A2-EB4B-86F9-F3B6ABFADC09}"/>
              </a:ext>
            </a:extLst>
          </p:cNvPr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빌헬름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요한센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5E2D56-FD4F-0046-9FFF-13FD50B1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31" y="241854"/>
            <a:ext cx="582675" cy="7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207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1854FB-578C-9248-8751-E04862317543}"/>
              </a:ext>
            </a:extLst>
          </p:cNvPr>
          <p:cNvSpPr/>
          <p:nvPr/>
        </p:nvSpPr>
        <p:spPr>
          <a:xfrm>
            <a:off x="0" y="1225326"/>
            <a:ext cx="9144000" cy="5632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Life Science Talk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15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52"/>
          <p:cNvGrpSpPr/>
          <p:nvPr/>
        </p:nvGrpSpPr>
        <p:grpSpPr>
          <a:xfrm>
            <a:off x="214282" y="2285992"/>
            <a:ext cx="500066" cy="500066"/>
            <a:chOff x="980914" y="2116990"/>
            <a:chExt cx="500066" cy="500066"/>
          </a:xfrm>
        </p:grpSpPr>
        <p:sp>
          <p:nvSpPr>
            <p:cNvPr id="83" name="타원 82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>
          <a:xfrm>
            <a:off x="745595" y="2357430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그레고어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멘델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콩심은데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콩나고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팥심은데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팥난다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282" y="29987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FRIENDS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355974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2883622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52"/>
          <p:cNvGrpSpPr/>
          <p:nvPr/>
        </p:nvGrpSpPr>
        <p:grpSpPr>
          <a:xfrm>
            <a:off x="214282" y="3487375"/>
            <a:ext cx="500066" cy="500066"/>
            <a:chOff x="980914" y="2116990"/>
            <a:chExt cx="500066" cy="500066"/>
          </a:xfrm>
        </p:grpSpPr>
        <p:sp>
          <p:nvSpPr>
            <p:cNvPr id="120" name="타원 119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22" name="직사각형 121"/>
          <p:cNvSpPr/>
          <p:nvPr/>
        </p:nvSpPr>
        <p:spPr>
          <a:xfrm>
            <a:off x="745595" y="355881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아빠</a:t>
            </a: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500694" y="3558813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ㅠㅠ</a:t>
            </a:r>
            <a:r>
              <a:rPr lang="ko-KR" altLang="en-US" sz="1400" dirty="0">
                <a:solidFill>
                  <a:schemeClr val="tx1"/>
                </a:solidFill>
              </a:rPr>
              <a:t> 일하다 다침</a:t>
            </a:r>
            <a:r>
              <a:rPr lang="en-US" altLang="ko-KR" sz="1400" dirty="0">
                <a:solidFill>
                  <a:schemeClr val="tx1"/>
                </a:solidFill>
              </a:rPr>
              <a:t>...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0" name="그룹 52"/>
          <p:cNvGrpSpPr/>
          <p:nvPr/>
        </p:nvGrpSpPr>
        <p:grpSpPr>
          <a:xfrm>
            <a:off x="214282" y="4071942"/>
            <a:ext cx="500066" cy="500066"/>
            <a:chOff x="980914" y="2116990"/>
            <a:chExt cx="500066" cy="500066"/>
          </a:xfrm>
        </p:grpSpPr>
        <p:sp>
          <p:nvSpPr>
            <p:cNvPr id="131" name="타원 130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33" name="직사각형 132"/>
          <p:cNvSpPr/>
          <p:nvPr/>
        </p:nvSpPr>
        <p:spPr>
          <a:xfrm>
            <a:off x="745595" y="41433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동생</a:t>
            </a:r>
          </a:p>
        </p:txBody>
      </p:sp>
      <p:sp>
        <p:nvSpPr>
          <p:cNvPr id="134" name="모서리가 둥근 사각형 설명선 133"/>
          <p:cNvSpPr/>
          <p:nvPr/>
        </p:nvSpPr>
        <p:spPr>
          <a:xfrm>
            <a:off x="5500694" y="414338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빡세게</a:t>
            </a:r>
            <a:r>
              <a:rPr lang="ko-KR" altLang="en-US" sz="1400" dirty="0">
                <a:solidFill>
                  <a:schemeClr val="tx1"/>
                </a:solidFill>
              </a:rPr>
              <a:t> 벌자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5C80876-7BE2-6146-BBDF-DDC8C94E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29" y="2172868"/>
            <a:ext cx="668158" cy="6619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F1875-678C-A04C-AA1A-90ACAD19A52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EC42"/>
                </a:solidFill>
              </a:rPr>
              <a:t>Life</a:t>
            </a:r>
            <a:endParaRPr lang="ko-KR" altLang="en-US" sz="3600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71670" y="2928934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err="1">
                <a:solidFill>
                  <a:schemeClr val="tx1"/>
                </a:solidFill>
              </a:rPr>
              <a:t>레베네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0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1854FB-578C-9248-8751-E04862317543}"/>
              </a:ext>
            </a:extLst>
          </p:cNvPr>
          <p:cNvSpPr/>
          <p:nvPr/>
        </p:nvSpPr>
        <p:spPr>
          <a:xfrm>
            <a:off x="0" y="1225326"/>
            <a:ext cx="9144000" cy="5632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Life Science Talk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11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52"/>
          <p:cNvGrpSpPr/>
          <p:nvPr/>
        </p:nvGrpSpPr>
        <p:grpSpPr>
          <a:xfrm>
            <a:off x="214282" y="2285992"/>
            <a:ext cx="500066" cy="500066"/>
            <a:chOff x="980914" y="2116990"/>
            <a:chExt cx="500066" cy="500066"/>
          </a:xfrm>
        </p:grpSpPr>
        <p:sp>
          <p:nvSpPr>
            <p:cNvPr id="83" name="타원 82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>
          <a:xfrm>
            <a:off x="745595" y="235743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레베네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DNA RNA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282" y="3293168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FRIENDS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650358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317800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745595" y="401492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포일겐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500694" y="4014921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DNA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염색해봅시다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3DDF4-4C8B-874F-B971-792803A9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2191268"/>
            <a:ext cx="579050" cy="623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4D1A9B-167A-BB41-8C15-02A760D4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27" y="3794823"/>
            <a:ext cx="565901" cy="7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621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포일겐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에이버리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1929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그룹 25">
            <a:extLst>
              <a:ext uri="{FF2B5EF4-FFF2-40B4-BE49-F238E27FC236}">
                <a16:creationId xmlns:a16="http://schemas.microsoft.com/office/drawing/2014/main" id="{80355D9F-3A2F-6149-8A01-90C7F8E7B972}"/>
              </a:ext>
            </a:extLst>
          </p:cNvPr>
          <p:cNvGrpSpPr/>
          <p:nvPr/>
        </p:nvGrpSpPr>
        <p:grpSpPr>
          <a:xfrm>
            <a:off x="343938" y="1514526"/>
            <a:ext cx="6237108" cy="1050378"/>
            <a:chOff x="285720" y="1357298"/>
            <a:chExt cx="6237108" cy="1050378"/>
          </a:xfrm>
        </p:grpSpPr>
        <p:sp>
          <p:nvSpPr>
            <p:cNvPr id="25" name="순서도: 연결자 74">
              <a:extLst>
                <a:ext uri="{FF2B5EF4-FFF2-40B4-BE49-F238E27FC236}">
                  <a16:creationId xmlns:a16="http://schemas.microsoft.com/office/drawing/2014/main" id="{8DC6A545-33C7-0C48-9B84-F6358B03B014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DB2DB7-EE9F-5A43-8FEC-627C1C2CC59D}"/>
                </a:ext>
              </a:extLst>
            </p:cNvPr>
            <p:cNvSpPr txBox="1"/>
            <p:nvPr/>
          </p:nvSpPr>
          <p:spPr>
            <a:xfrm>
              <a:off x="895379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레베네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모서리가 둥근 사각형 설명선 79">
              <a:extLst>
                <a:ext uri="{FF2B5EF4-FFF2-40B4-BE49-F238E27FC236}">
                  <a16:creationId xmlns:a16="http://schemas.microsoft.com/office/drawing/2014/main" id="{1924004A-F5ED-CC49-9143-0F6FDFB2310D}"/>
                </a:ext>
              </a:extLst>
            </p:cNvPr>
            <p:cNvSpPr/>
            <p:nvPr/>
          </p:nvSpPr>
          <p:spPr>
            <a:xfrm>
              <a:off x="1142976" y="1741382"/>
              <a:ext cx="5379852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염색체에 있는 핵산은 </a:t>
              </a:r>
              <a:r>
                <a:rPr lang="en-US" altLang="ko-KR" b="1" dirty="0">
                  <a:solidFill>
                    <a:schemeClr val="tx1"/>
                  </a:solidFill>
                </a:rPr>
                <a:t>DNA</a:t>
              </a:r>
              <a:r>
                <a:rPr lang="ko-KR" altLang="en-US" b="1" dirty="0">
                  <a:solidFill>
                    <a:schemeClr val="tx1"/>
                  </a:solidFill>
                </a:rPr>
                <a:t>와 </a:t>
              </a:r>
              <a:r>
                <a:rPr lang="en-US" altLang="ko-KR" b="1" dirty="0">
                  <a:solidFill>
                    <a:schemeClr val="tx1"/>
                  </a:solidFill>
                </a:rPr>
                <a:t>RNA</a:t>
              </a:r>
              <a:r>
                <a:rPr lang="ko-KR" altLang="en-US" b="1" dirty="0">
                  <a:solidFill>
                    <a:schemeClr val="tx1"/>
                  </a:solidFill>
                </a:rPr>
                <a:t>로 구분되요</a:t>
              </a:r>
            </a:p>
          </p:txBody>
        </p:sp>
        <p:pic>
          <p:nvPicPr>
            <p:cNvPr id="28" name="그림 27" descr="사람.png">
              <a:extLst>
                <a:ext uri="{FF2B5EF4-FFF2-40B4-BE49-F238E27FC236}">
                  <a16:creationId xmlns:a16="http://schemas.microsoft.com/office/drawing/2014/main" id="{5643883A-4C1E-3744-8CD9-20F30945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00AF70B-C647-7046-85F7-F09DFFD0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9" y="1338850"/>
            <a:ext cx="740182" cy="1075254"/>
          </a:xfrm>
          <a:prstGeom prst="rect">
            <a:avLst/>
          </a:prstGeom>
        </p:spPr>
      </p:pic>
      <p:grpSp>
        <p:nvGrpSpPr>
          <p:cNvPr id="31" name="그룹 25">
            <a:extLst>
              <a:ext uri="{FF2B5EF4-FFF2-40B4-BE49-F238E27FC236}">
                <a16:creationId xmlns:a16="http://schemas.microsoft.com/office/drawing/2014/main" id="{D890D754-55FB-AD40-8322-4D468FD5F3A2}"/>
              </a:ext>
            </a:extLst>
          </p:cNvPr>
          <p:cNvGrpSpPr/>
          <p:nvPr/>
        </p:nvGrpSpPr>
        <p:grpSpPr>
          <a:xfrm>
            <a:off x="343938" y="2903811"/>
            <a:ext cx="6237108" cy="1050378"/>
            <a:chOff x="285720" y="1357298"/>
            <a:chExt cx="6237108" cy="1050378"/>
          </a:xfrm>
        </p:grpSpPr>
        <p:sp>
          <p:nvSpPr>
            <p:cNvPr id="32" name="순서도: 연결자 74">
              <a:extLst>
                <a:ext uri="{FF2B5EF4-FFF2-40B4-BE49-F238E27FC236}">
                  <a16:creationId xmlns:a16="http://schemas.microsoft.com/office/drawing/2014/main" id="{5B7FCB23-E00F-F748-8815-57793860753A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FA4C00-C17B-8C45-94FE-68630A7290C0}"/>
                </a:ext>
              </a:extLst>
            </p:cNvPr>
            <p:cNvSpPr txBox="1"/>
            <p:nvPr/>
          </p:nvSpPr>
          <p:spPr>
            <a:xfrm>
              <a:off x="967387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포일겐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모서리가 둥근 사각형 설명선 79">
              <a:extLst>
                <a:ext uri="{FF2B5EF4-FFF2-40B4-BE49-F238E27FC236}">
                  <a16:creationId xmlns:a16="http://schemas.microsoft.com/office/drawing/2014/main" id="{7F9E498F-DD66-3549-9A0E-5AE62B00405B}"/>
                </a:ext>
              </a:extLst>
            </p:cNvPr>
            <p:cNvSpPr/>
            <p:nvPr/>
          </p:nvSpPr>
          <p:spPr>
            <a:xfrm>
              <a:off x="1142976" y="1741382"/>
              <a:ext cx="5379852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오오 제가 그거 염색 한번 해볼게요</a:t>
              </a:r>
            </a:p>
          </p:txBody>
        </p:sp>
        <p:pic>
          <p:nvPicPr>
            <p:cNvPr id="35" name="그림 34" descr="사람.png">
              <a:extLst>
                <a:ext uri="{FF2B5EF4-FFF2-40B4-BE49-F238E27FC236}">
                  <a16:creationId xmlns:a16="http://schemas.microsoft.com/office/drawing/2014/main" id="{BB9DFB42-75FB-7B43-95EB-20AC814F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281A414-D12F-934F-96A1-5BB39103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67" y="2823304"/>
            <a:ext cx="773857" cy="10752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DA31BE-6286-4A47-AB36-D235F9A3B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1" y="4149080"/>
            <a:ext cx="2062814" cy="20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243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5">
            <a:extLst>
              <a:ext uri="{FF2B5EF4-FFF2-40B4-BE49-F238E27FC236}">
                <a16:creationId xmlns:a16="http://schemas.microsoft.com/office/drawing/2014/main" id="{66022E2A-1E24-5949-97F1-E2ADDF6355F2}"/>
              </a:ext>
            </a:extLst>
          </p:cNvPr>
          <p:cNvGrpSpPr/>
          <p:nvPr/>
        </p:nvGrpSpPr>
        <p:grpSpPr>
          <a:xfrm>
            <a:off x="395536" y="364594"/>
            <a:ext cx="5207014" cy="1526914"/>
            <a:chOff x="285720" y="1245220"/>
            <a:chExt cx="5207014" cy="1526914"/>
          </a:xfrm>
        </p:grpSpPr>
        <p:sp>
          <p:nvSpPr>
            <p:cNvPr id="3" name="순서도: 연결자 74">
              <a:extLst>
                <a:ext uri="{FF2B5EF4-FFF2-40B4-BE49-F238E27FC236}">
                  <a16:creationId xmlns:a16="http://schemas.microsoft.com/office/drawing/2014/main" id="{992759C2-D2B8-A542-B429-BA3CCC236DE9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91E763-ABF2-684B-BB13-86BA0E712737}"/>
                </a:ext>
              </a:extLst>
            </p:cNvPr>
            <p:cNvSpPr txBox="1"/>
            <p:nvPr/>
          </p:nvSpPr>
          <p:spPr>
            <a:xfrm>
              <a:off x="987797" y="124522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레베네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모서리가 둥근 사각형 설명선 79">
              <a:extLst>
                <a:ext uri="{FF2B5EF4-FFF2-40B4-BE49-F238E27FC236}">
                  <a16:creationId xmlns:a16="http://schemas.microsoft.com/office/drawing/2014/main" id="{686F0336-89F2-724B-B22A-25FCBE9FABC8}"/>
                </a:ext>
              </a:extLst>
            </p:cNvPr>
            <p:cNvSpPr/>
            <p:nvPr/>
          </p:nvSpPr>
          <p:spPr>
            <a:xfrm>
              <a:off x="1165414" y="1696880"/>
              <a:ext cx="4327320" cy="107525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사람들은 염색체에 있는 단백질이 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유전물질 일거라고 하는데</a:t>
              </a:r>
              <a:r>
                <a:rPr lang="en-US" altLang="ko-KR" b="1" dirty="0">
                  <a:solidFill>
                    <a:schemeClr val="tx1"/>
                  </a:solidFill>
                </a:rPr>
                <a:t>…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 descr="사람.png">
              <a:extLst>
                <a:ext uri="{FF2B5EF4-FFF2-40B4-BE49-F238E27FC236}">
                  <a16:creationId xmlns:a16="http://schemas.microsoft.com/office/drawing/2014/main" id="{2A45B7EA-D4BE-B341-90C3-9A8856C5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1960940-D5A5-D34F-99F3-850B8FD9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7" y="300996"/>
            <a:ext cx="740182" cy="1075254"/>
          </a:xfrm>
          <a:prstGeom prst="rect">
            <a:avLst/>
          </a:prstGeom>
        </p:spPr>
      </p:pic>
      <p:grpSp>
        <p:nvGrpSpPr>
          <p:cNvPr id="8" name="그룹 25">
            <a:extLst>
              <a:ext uri="{FF2B5EF4-FFF2-40B4-BE49-F238E27FC236}">
                <a16:creationId xmlns:a16="http://schemas.microsoft.com/office/drawing/2014/main" id="{B3ACEC75-6956-D54B-BEF8-638DB687DB62}"/>
              </a:ext>
            </a:extLst>
          </p:cNvPr>
          <p:cNvGrpSpPr/>
          <p:nvPr/>
        </p:nvGrpSpPr>
        <p:grpSpPr>
          <a:xfrm>
            <a:off x="395536" y="2372207"/>
            <a:ext cx="5184576" cy="1361508"/>
            <a:chOff x="285720" y="1357298"/>
            <a:chExt cx="5184576" cy="1361508"/>
          </a:xfrm>
        </p:grpSpPr>
        <p:sp>
          <p:nvSpPr>
            <p:cNvPr id="9" name="순서도: 연결자 74">
              <a:extLst>
                <a:ext uri="{FF2B5EF4-FFF2-40B4-BE49-F238E27FC236}">
                  <a16:creationId xmlns:a16="http://schemas.microsoft.com/office/drawing/2014/main" id="{9CF2B07D-CE65-564F-8A04-ECA9C6E29264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A88D85-2743-544D-A657-0E1BA9586167}"/>
                </a:ext>
              </a:extLst>
            </p:cNvPr>
            <p:cNvSpPr txBox="1"/>
            <p:nvPr/>
          </p:nvSpPr>
          <p:spPr>
            <a:xfrm>
              <a:off x="987797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포일겐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모서리가 둥근 사각형 설명선 79">
              <a:extLst>
                <a:ext uri="{FF2B5EF4-FFF2-40B4-BE49-F238E27FC236}">
                  <a16:creationId xmlns:a16="http://schemas.microsoft.com/office/drawing/2014/main" id="{4E9AD743-32F7-A743-99E7-E3BAF35EB0BA}"/>
                </a:ext>
              </a:extLst>
            </p:cNvPr>
            <p:cNvSpPr/>
            <p:nvPr/>
          </p:nvSpPr>
          <p:spPr>
            <a:xfrm>
              <a:off x="1142976" y="1741381"/>
              <a:ext cx="4327320" cy="977425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혹시 </a:t>
              </a:r>
              <a:r>
                <a:rPr lang="en-US" altLang="ko-KR" b="1" dirty="0">
                  <a:solidFill>
                    <a:schemeClr val="tx1"/>
                  </a:solidFill>
                </a:rPr>
                <a:t>DNA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RNA</a:t>
              </a:r>
              <a:r>
                <a:rPr lang="ko-KR" altLang="en-US" b="1" dirty="0">
                  <a:solidFill>
                    <a:schemeClr val="tx1"/>
                  </a:solidFill>
                </a:rPr>
                <a:t>같은 핵산이 유전물질이 아닐까요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그림 11" descr="사람.png">
              <a:extLst>
                <a:ext uri="{FF2B5EF4-FFF2-40B4-BE49-F238E27FC236}">
                  <a16:creationId xmlns:a16="http://schemas.microsoft.com/office/drawing/2014/main" id="{C777DEEF-6966-304B-A65C-35903E9E5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320F01-D627-7E4C-8C06-E07EEF8E9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65" y="2291700"/>
            <a:ext cx="773857" cy="10752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F09A9B-CAFF-E24A-8CEC-BC0B4C6A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5" y="4055323"/>
            <a:ext cx="797184" cy="978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22F861-9E8D-9441-BF47-88266B4428BA}"/>
              </a:ext>
            </a:extLst>
          </p:cNvPr>
          <p:cNvSpPr txBox="1"/>
          <p:nvPr/>
        </p:nvSpPr>
        <p:spPr>
          <a:xfrm>
            <a:off x="1084818" y="39858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에이버리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사각형 설명선 79">
            <a:extLst>
              <a:ext uri="{FF2B5EF4-FFF2-40B4-BE49-F238E27FC236}">
                <a16:creationId xmlns:a16="http://schemas.microsoft.com/office/drawing/2014/main" id="{7D02543D-CB6D-9B43-983A-C0B8A84EB6D9}"/>
              </a:ext>
            </a:extLst>
          </p:cNvPr>
          <p:cNvSpPr/>
          <p:nvPr/>
        </p:nvSpPr>
        <p:spPr>
          <a:xfrm>
            <a:off x="1383088" y="4369971"/>
            <a:ext cx="2900880" cy="1075253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제 생각도 그런 듯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실험 한번 해볼게요</a:t>
            </a:r>
          </a:p>
        </p:txBody>
      </p:sp>
    </p:spTree>
    <p:extLst>
      <p:ext uri="{BB962C8B-B14F-4D97-AF65-F5344CB8AC3E}">
        <p14:creationId xmlns:p14="http://schemas.microsoft.com/office/powerpoint/2010/main" val="1427116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DF09A9B-CAFF-E24A-8CEC-BC0B4C6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797184" cy="978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22F861-9E8D-9441-BF47-88266B4428BA}"/>
              </a:ext>
            </a:extLst>
          </p:cNvPr>
          <p:cNvSpPr txBox="1"/>
          <p:nvPr/>
        </p:nvSpPr>
        <p:spPr>
          <a:xfrm>
            <a:off x="1219289" y="3352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에이버리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사각형 설명선 79">
            <a:extLst>
              <a:ext uri="{FF2B5EF4-FFF2-40B4-BE49-F238E27FC236}">
                <a16:creationId xmlns:a16="http://schemas.microsoft.com/office/drawing/2014/main" id="{7D02543D-CB6D-9B43-983A-C0B8A84EB6D9}"/>
              </a:ext>
            </a:extLst>
          </p:cNvPr>
          <p:cNvSpPr/>
          <p:nvPr/>
        </p:nvSpPr>
        <p:spPr>
          <a:xfrm>
            <a:off x="1517559" y="719313"/>
            <a:ext cx="4327320" cy="584831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/>
                </a:solidFill>
              </a:rPr>
              <a:t>재밌는</a:t>
            </a:r>
            <a:r>
              <a:rPr lang="ko-KR" altLang="en-US" b="1" dirty="0">
                <a:solidFill>
                  <a:schemeClr val="tx1"/>
                </a:solidFill>
              </a:rPr>
              <a:t> 결과가 나왔어요</a:t>
            </a:r>
            <a:r>
              <a:rPr lang="en-US" altLang="ko-KR" b="1" dirty="0">
                <a:solidFill>
                  <a:schemeClr val="tx1"/>
                </a:solidFill>
              </a:rPr>
              <a:t>!!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82A028-49C3-A74A-B396-82BBAA7F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74" y="1556792"/>
            <a:ext cx="6696744" cy="2592288"/>
          </a:xfrm>
          <a:prstGeom prst="rect">
            <a:avLst/>
          </a:prstGeom>
        </p:spPr>
      </p:pic>
      <p:grpSp>
        <p:nvGrpSpPr>
          <p:cNvPr id="18" name="그룹 25">
            <a:extLst>
              <a:ext uri="{FF2B5EF4-FFF2-40B4-BE49-F238E27FC236}">
                <a16:creationId xmlns:a16="http://schemas.microsoft.com/office/drawing/2014/main" id="{FF568257-A4C0-924B-85B3-AFDCE0E24E29}"/>
              </a:ext>
            </a:extLst>
          </p:cNvPr>
          <p:cNvGrpSpPr/>
          <p:nvPr/>
        </p:nvGrpSpPr>
        <p:grpSpPr>
          <a:xfrm>
            <a:off x="504226" y="4437276"/>
            <a:ext cx="2212958" cy="899578"/>
            <a:chOff x="285720" y="1357298"/>
            <a:chExt cx="2212958" cy="899578"/>
          </a:xfrm>
        </p:grpSpPr>
        <p:sp>
          <p:nvSpPr>
            <p:cNvPr id="19" name="순서도: 연결자 74">
              <a:extLst>
                <a:ext uri="{FF2B5EF4-FFF2-40B4-BE49-F238E27FC236}">
                  <a16:creationId xmlns:a16="http://schemas.microsoft.com/office/drawing/2014/main" id="{E46506B1-2CAD-9B4D-95CA-94E46EB7D5C5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58FF56-C122-0F40-BCB4-D1D49EE7D5F2}"/>
                </a:ext>
              </a:extLst>
            </p:cNvPr>
            <p:cNvSpPr txBox="1"/>
            <p:nvPr/>
          </p:nvSpPr>
          <p:spPr>
            <a:xfrm>
              <a:off x="844706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레베네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모서리가 둥근 사각형 설명선 79">
              <a:extLst>
                <a:ext uri="{FF2B5EF4-FFF2-40B4-BE49-F238E27FC236}">
                  <a16:creationId xmlns:a16="http://schemas.microsoft.com/office/drawing/2014/main" id="{6C23B0A7-690E-A145-B490-E87D23671048}"/>
                </a:ext>
              </a:extLst>
            </p:cNvPr>
            <p:cNvSpPr/>
            <p:nvPr/>
          </p:nvSpPr>
          <p:spPr>
            <a:xfrm>
              <a:off x="1142976" y="1741382"/>
              <a:ext cx="1355702" cy="5154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대박</a:t>
              </a:r>
              <a:r>
                <a:rPr lang="en-US" altLang="ko-KR" b="1" dirty="0">
                  <a:solidFill>
                    <a:schemeClr val="tx1"/>
                  </a:solidFill>
                </a:rPr>
                <a:t>!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2" name="그림 21" descr="사람.png">
              <a:extLst>
                <a:ext uri="{FF2B5EF4-FFF2-40B4-BE49-F238E27FC236}">
                  <a16:creationId xmlns:a16="http://schemas.microsoft.com/office/drawing/2014/main" id="{EC4A45DA-AD92-224A-A218-A7CEC1D5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A2CCEA8-62E2-5D4F-B8D7-7BA1D7501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47" y="4261600"/>
            <a:ext cx="740182" cy="1075254"/>
          </a:xfrm>
          <a:prstGeom prst="rect">
            <a:avLst/>
          </a:prstGeom>
        </p:spPr>
      </p:pic>
      <p:grpSp>
        <p:nvGrpSpPr>
          <p:cNvPr id="24" name="그룹 25">
            <a:extLst>
              <a:ext uri="{FF2B5EF4-FFF2-40B4-BE49-F238E27FC236}">
                <a16:creationId xmlns:a16="http://schemas.microsoft.com/office/drawing/2014/main" id="{519FBEA2-7605-D348-802B-F8C42A136DFE}"/>
              </a:ext>
            </a:extLst>
          </p:cNvPr>
          <p:cNvGrpSpPr/>
          <p:nvPr/>
        </p:nvGrpSpPr>
        <p:grpSpPr>
          <a:xfrm>
            <a:off x="501771" y="5579681"/>
            <a:ext cx="5184576" cy="1050378"/>
            <a:chOff x="285720" y="1357298"/>
            <a:chExt cx="5184576" cy="1050378"/>
          </a:xfrm>
        </p:grpSpPr>
        <p:sp>
          <p:nvSpPr>
            <p:cNvPr id="25" name="순서도: 연결자 74">
              <a:extLst>
                <a:ext uri="{FF2B5EF4-FFF2-40B4-BE49-F238E27FC236}">
                  <a16:creationId xmlns:a16="http://schemas.microsoft.com/office/drawing/2014/main" id="{84BE0070-7EC9-2847-9DC0-FAE59A8464FA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21D236-791A-E048-B4C4-E42B628F8203}"/>
                </a:ext>
              </a:extLst>
            </p:cNvPr>
            <p:cNvSpPr txBox="1"/>
            <p:nvPr/>
          </p:nvSpPr>
          <p:spPr>
            <a:xfrm>
              <a:off x="844706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포일겐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모서리가 둥근 사각형 설명선 79">
              <a:extLst>
                <a:ext uri="{FF2B5EF4-FFF2-40B4-BE49-F238E27FC236}">
                  <a16:creationId xmlns:a16="http://schemas.microsoft.com/office/drawing/2014/main" id="{20CCFF18-12D5-D340-9862-1651A6384D5F}"/>
                </a:ext>
              </a:extLst>
            </p:cNvPr>
            <p:cNvSpPr/>
            <p:nvPr/>
          </p:nvSpPr>
          <p:spPr>
            <a:xfrm>
              <a:off x="1142976" y="1741382"/>
              <a:ext cx="4327320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역시 </a:t>
              </a:r>
              <a:r>
                <a:rPr lang="en-US" altLang="ko-KR" b="1" dirty="0">
                  <a:solidFill>
                    <a:schemeClr val="tx1"/>
                  </a:solidFill>
                </a:rPr>
                <a:t>DNA</a:t>
              </a:r>
              <a:r>
                <a:rPr lang="ko-KR" altLang="en-US" b="1" dirty="0">
                  <a:solidFill>
                    <a:schemeClr val="tx1"/>
                  </a:solidFill>
                </a:rPr>
                <a:t>가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유전물질이었어</a:t>
              </a:r>
              <a:r>
                <a:rPr lang="en-US" altLang="ko-KR" b="1" dirty="0">
                  <a:solidFill>
                    <a:schemeClr val="tx1"/>
                  </a:solidFill>
                </a:rPr>
                <a:t>!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 descr="사람.png">
              <a:extLst>
                <a:ext uri="{FF2B5EF4-FFF2-40B4-BE49-F238E27FC236}">
                  <a16:creationId xmlns:a16="http://schemas.microsoft.com/office/drawing/2014/main" id="{124CE6C1-6F47-4A41-855E-41F2B8E2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499D2B9-32FB-524A-9C4E-6CDF922D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00" y="5499174"/>
            <a:ext cx="773857" cy="1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9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F1875-678C-A04C-AA1A-90ACAD19A52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EC42"/>
                </a:solidFill>
              </a:rPr>
              <a:t>Life</a:t>
            </a:r>
            <a:endParaRPr lang="ko-KR" altLang="en-US" sz="3600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71670" y="2928934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왓슨</a:t>
            </a: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6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1854FB-578C-9248-8751-E04862317543}"/>
              </a:ext>
            </a:extLst>
          </p:cNvPr>
          <p:cNvSpPr/>
          <p:nvPr/>
        </p:nvSpPr>
        <p:spPr>
          <a:xfrm>
            <a:off x="0" y="1225326"/>
            <a:ext cx="9144000" cy="5632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Life Science Talk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21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043322" y="2446191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제임스 왓슨</a:t>
            </a: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이중나선구조 </a:t>
            </a:r>
            <a:r>
              <a:rPr lang="en-US" altLang="ko-KR" sz="1400" dirty="0">
                <a:solidFill>
                  <a:schemeClr val="tx1"/>
                </a:solidFill>
              </a:rPr>
              <a:t>with </a:t>
            </a:r>
            <a:r>
              <a:rPr lang="ko-KR" altLang="en-US" sz="1400" dirty="0">
                <a:solidFill>
                  <a:schemeClr val="tx1"/>
                </a:solidFill>
              </a:rPr>
              <a:t>크릭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4282" y="3293168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FRIENDS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650358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317800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1043322" y="4151579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프랜시스 크릭</a:t>
            </a: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480242" y="4132943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DNA </a:t>
            </a:r>
            <a:r>
              <a:rPr lang="ko-KR" altLang="en-US" sz="1400" dirty="0">
                <a:solidFill>
                  <a:schemeClr val="tx1"/>
                </a:solidFill>
              </a:rPr>
              <a:t>좋아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9BCA1-5FED-5249-874A-EB7F0B1E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6" y="2301302"/>
            <a:ext cx="758366" cy="758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9E449-8EB6-6848-A60B-31FF13C1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82" y="3919745"/>
            <a:ext cx="733657" cy="8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61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프랜시스 크릭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캐번디시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연구소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1953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그룹 25">
            <a:extLst>
              <a:ext uri="{FF2B5EF4-FFF2-40B4-BE49-F238E27FC236}">
                <a16:creationId xmlns:a16="http://schemas.microsoft.com/office/drawing/2014/main" id="{80355D9F-3A2F-6149-8A01-90C7F8E7B972}"/>
              </a:ext>
            </a:extLst>
          </p:cNvPr>
          <p:cNvGrpSpPr/>
          <p:nvPr/>
        </p:nvGrpSpPr>
        <p:grpSpPr>
          <a:xfrm>
            <a:off x="343938" y="1514526"/>
            <a:ext cx="6237108" cy="1050378"/>
            <a:chOff x="285720" y="1357298"/>
            <a:chExt cx="6237108" cy="1050378"/>
          </a:xfrm>
        </p:grpSpPr>
        <p:sp>
          <p:nvSpPr>
            <p:cNvPr id="25" name="순서도: 연결자 74">
              <a:extLst>
                <a:ext uri="{FF2B5EF4-FFF2-40B4-BE49-F238E27FC236}">
                  <a16:creationId xmlns:a16="http://schemas.microsoft.com/office/drawing/2014/main" id="{8DC6A545-33C7-0C48-9B84-F6358B03B014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DB2DB7-EE9F-5A43-8FEC-627C1C2CC59D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sp>
          <p:nvSpPr>
            <p:cNvPr id="27" name="모서리가 둥근 사각형 설명선 79">
              <a:extLst>
                <a:ext uri="{FF2B5EF4-FFF2-40B4-BE49-F238E27FC236}">
                  <a16:creationId xmlns:a16="http://schemas.microsoft.com/office/drawing/2014/main" id="{1924004A-F5ED-CC49-9143-0F6FDFB2310D}"/>
                </a:ext>
              </a:extLst>
            </p:cNvPr>
            <p:cNvSpPr/>
            <p:nvPr/>
          </p:nvSpPr>
          <p:spPr>
            <a:xfrm>
              <a:off x="1142976" y="1741382"/>
              <a:ext cx="5379852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내가 슈뢰딩거의 </a:t>
              </a:r>
              <a:r>
                <a:rPr lang="en-US" altLang="ko-KR" b="1" dirty="0">
                  <a:solidFill>
                    <a:schemeClr val="tx1"/>
                  </a:solidFill>
                </a:rPr>
                <a:t>[</a:t>
              </a:r>
              <a:r>
                <a:rPr lang="ko-KR" altLang="en-US" b="1" dirty="0">
                  <a:solidFill>
                    <a:schemeClr val="tx1"/>
                  </a:solidFill>
                </a:rPr>
                <a:t>생명이란 무엇인가</a:t>
              </a:r>
              <a:r>
                <a:rPr lang="en-US" altLang="ko-KR" b="1" dirty="0">
                  <a:solidFill>
                    <a:schemeClr val="tx1"/>
                  </a:solidFill>
                </a:rPr>
                <a:t>?]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를</a:t>
              </a:r>
              <a:r>
                <a:rPr lang="ko-KR" altLang="en-US" b="1" dirty="0">
                  <a:solidFill>
                    <a:schemeClr val="tx1"/>
                  </a:solidFill>
                </a:rPr>
                <a:t> 봤는데</a:t>
              </a:r>
              <a:r>
                <a:rPr lang="en-US" altLang="ko-KR" b="1" dirty="0">
                  <a:solidFill>
                    <a:schemeClr val="tx1"/>
                  </a:solidFill>
                </a:rPr>
                <a:t>..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 descr="사람.png">
              <a:extLst>
                <a:ext uri="{FF2B5EF4-FFF2-40B4-BE49-F238E27FC236}">
                  <a16:creationId xmlns:a16="http://schemas.microsoft.com/office/drawing/2014/main" id="{5643883A-4C1E-3744-8CD9-20F30945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31" name="그룹 25">
            <a:extLst>
              <a:ext uri="{FF2B5EF4-FFF2-40B4-BE49-F238E27FC236}">
                <a16:creationId xmlns:a16="http://schemas.microsoft.com/office/drawing/2014/main" id="{D890D754-55FB-AD40-8322-4D468FD5F3A2}"/>
              </a:ext>
            </a:extLst>
          </p:cNvPr>
          <p:cNvGrpSpPr/>
          <p:nvPr/>
        </p:nvGrpSpPr>
        <p:grpSpPr>
          <a:xfrm>
            <a:off x="343938" y="2903811"/>
            <a:ext cx="4876134" cy="1050378"/>
            <a:chOff x="285720" y="1357298"/>
            <a:chExt cx="4876134" cy="1050378"/>
          </a:xfrm>
        </p:grpSpPr>
        <p:sp>
          <p:nvSpPr>
            <p:cNvPr id="32" name="순서도: 연결자 74">
              <a:extLst>
                <a:ext uri="{FF2B5EF4-FFF2-40B4-BE49-F238E27FC236}">
                  <a16:creationId xmlns:a16="http://schemas.microsoft.com/office/drawing/2014/main" id="{5B7FCB23-E00F-F748-8815-57793860753A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FA4C00-C17B-8C45-94FE-68630A7290C0}"/>
                </a:ext>
              </a:extLst>
            </p:cNvPr>
            <p:cNvSpPr txBox="1"/>
            <p:nvPr/>
          </p:nvSpPr>
          <p:spPr>
            <a:xfrm>
              <a:off x="967387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프랜시스 크릭</a:t>
              </a:r>
            </a:p>
          </p:txBody>
        </p:sp>
        <p:sp>
          <p:nvSpPr>
            <p:cNvPr id="34" name="모서리가 둥근 사각형 설명선 79">
              <a:extLst>
                <a:ext uri="{FF2B5EF4-FFF2-40B4-BE49-F238E27FC236}">
                  <a16:creationId xmlns:a16="http://schemas.microsoft.com/office/drawing/2014/main" id="{7F9E498F-DD66-3549-9A0E-5AE62B00405B}"/>
                </a:ext>
              </a:extLst>
            </p:cNvPr>
            <p:cNvSpPr/>
            <p:nvPr/>
          </p:nvSpPr>
          <p:spPr>
            <a:xfrm>
              <a:off x="1142976" y="1741382"/>
              <a:ext cx="4018878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그거 저도 보고 엄청 감동 받았어요</a:t>
              </a:r>
              <a:r>
                <a:rPr lang="en-US" altLang="ko-KR" b="1" dirty="0">
                  <a:solidFill>
                    <a:schemeClr val="tx1"/>
                  </a:solidFill>
                </a:rPr>
                <a:t>!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5" name="그림 34" descr="사람.png">
              <a:extLst>
                <a:ext uri="{FF2B5EF4-FFF2-40B4-BE49-F238E27FC236}">
                  <a16:creationId xmlns:a16="http://schemas.microsoft.com/office/drawing/2014/main" id="{BB9DFB42-75FB-7B43-95EB-20AC814F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8149E6C-574D-8446-A66D-C0EE0540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3" y="1447075"/>
            <a:ext cx="758366" cy="7583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87BB279-653D-A543-9128-715ADF0B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57" y="2818819"/>
            <a:ext cx="733657" cy="802223"/>
          </a:xfrm>
          <a:prstGeom prst="rect">
            <a:avLst/>
          </a:prstGeom>
        </p:spPr>
      </p:pic>
      <p:grpSp>
        <p:nvGrpSpPr>
          <p:cNvPr id="37" name="그룹 25">
            <a:extLst>
              <a:ext uri="{FF2B5EF4-FFF2-40B4-BE49-F238E27FC236}">
                <a16:creationId xmlns:a16="http://schemas.microsoft.com/office/drawing/2014/main" id="{62CF168D-B6CA-1545-BF7F-056955F1C946}"/>
              </a:ext>
            </a:extLst>
          </p:cNvPr>
          <p:cNvGrpSpPr/>
          <p:nvPr/>
        </p:nvGrpSpPr>
        <p:grpSpPr>
          <a:xfrm>
            <a:off x="343938" y="4225200"/>
            <a:ext cx="7108382" cy="1050378"/>
            <a:chOff x="285720" y="1357298"/>
            <a:chExt cx="7108382" cy="1050378"/>
          </a:xfrm>
        </p:grpSpPr>
        <p:sp>
          <p:nvSpPr>
            <p:cNvPr id="40" name="순서도: 연결자 74">
              <a:extLst>
                <a:ext uri="{FF2B5EF4-FFF2-40B4-BE49-F238E27FC236}">
                  <a16:creationId xmlns:a16="http://schemas.microsoft.com/office/drawing/2014/main" id="{73081627-F928-624D-8E66-AD3275434CE6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0BA451-64D5-7246-92BB-6C835E909F08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sp>
          <p:nvSpPr>
            <p:cNvPr id="42" name="모서리가 둥근 사각형 설명선 79">
              <a:extLst>
                <a:ext uri="{FF2B5EF4-FFF2-40B4-BE49-F238E27FC236}">
                  <a16:creationId xmlns:a16="http://schemas.microsoft.com/office/drawing/2014/main" id="{23D0685C-CBE1-A641-B6E0-1F2B89963A5A}"/>
                </a:ext>
              </a:extLst>
            </p:cNvPr>
            <p:cNvSpPr/>
            <p:nvPr/>
          </p:nvSpPr>
          <p:spPr>
            <a:xfrm>
              <a:off x="1142976" y="1741382"/>
              <a:ext cx="6251126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우리 같이 연구해볼까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r>
                <a:rPr lang="ko-KR" altLang="en-US" b="1" dirty="0">
                  <a:solidFill>
                    <a:schemeClr val="tx1"/>
                  </a:solidFill>
                </a:rPr>
                <a:t> 난 </a:t>
              </a:r>
              <a:r>
                <a:rPr lang="en-US" altLang="ko-KR" b="1" dirty="0">
                  <a:solidFill>
                    <a:schemeClr val="tx1"/>
                  </a:solidFill>
                </a:rPr>
                <a:t>DNA</a:t>
              </a:r>
              <a:r>
                <a:rPr lang="ko-KR" altLang="en-US" b="1" dirty="0">
                  <a:solidFill>
                    <a:schemeClr val="tx1"/>
                  </a:solidFill>
                </a:rPr>
                <a:t>가 어떻게 생겼는지 궁금해</a:t>
              </a:r>
            </a:p>
          </p:txBody>
        </p:sp>
        <p:pic>
          <p:nvPicPr>
            <p:cNvPr id="44" name="그림 43" descr="사람.png">
              <a:extLst>
                <a:ext uri="{FF2B5EF4-FFF2-40B4-BE49-F238E27FC236}">
                  <a16:creationId xmlns:a16="http://schemas.microsoft.com/office/drawing/2014/main" id="{F364B6B3-7EF1-DB40-B0BE-9D3FF687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15BB4A4-3EC5-3D41-83B2-96961C24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3" y="4157749"/>
            <a:ext cx="758366" cy="758366"/>
          </a:xfrm>
          <a:prstGeom prst="rect">
            <a:avLst/>
          </a:prstGeom>
        </p:spPr>
      </p:pic>
      <p:grpSp>
        <p:nvGrpSpPr>
          <p:cNvPr id="46" name="그룹 25">
            <a:extLst>
              <a:ext uri="{FF2B5EF4-FFF2-40B4-BE49-F238E27FC236}">
                <a16:creationId xmlns:a16="http://schemas.microsoft.com/office/drawing/2014/main" id="{A5EE0E75-E1A3-9240-A8CE-CB05E3888D6B}"/>
              </a:ext>
            </a:extLst>
          </p:cNvPr>
          <p:cNvGrpSpPr/>
          <p:nvPr/>
        </p:nvGrpSpPr>
        <p:grpSpPr>
          <a:xfrm>
            <a:off x="361564" y="5524326"/>
            <a:ext cx="3922404" cy="1050378"/>
            <a:chOff x="285720" y="1357298"/>
            <a:chExt cx="3922404" cy="1050378"/>
          </a:xfrm>
        </p:grpSpPr>
        <p:sp>
          <p:nvSpPr>
            <p:cNvPr id="47" name="순서도: 연결자 74">
              <a:extLst>
                <a:ext uri="{FF2B5EF4-FFF2-40B4-BE49-F238E27FC236}">
                  <a16:creationId xmlns:a16="http://schemas.microsoft.com/office/drawing/2014/main" id="{A4A6D68E-E5F8-3744-B316-619AC5FD76C9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4FF001-F622-4841-8352-6F5AD654C0D3}"/>
                </a:ext>
              </a:extLst>
            </p:cNvPr>
            <p:cNvSpPr txBox="1"/>
            <p:nvPr/>
          </p:nvSpPr>
          <p:spPr>
            <a:xfrm>
              <a:off x="967387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프랜시스 크릭</a:t>
              </a:r>
            </a:p>
          </p:txBody>
        </p:sp>
        <p:sp>
          <p:nvSpPr>
            <p:cNvPr id="49" name="모서리가 둥근 사각형 설명선 79">
              <a:extLst>
                <a:ext uri="{FF2B5EF4-FFF2-40B4-BE49-F238E27FC236}">
                  <a16:creationId xmlns:a16="http://schemas.microsoft.com/office/drawing/2014/main" id="{697E982B-A6BD-B044-B6B5-C5DE077F0273}"/>
                </a:ext>
              </a:extLst>
            </p:cNvPr>
            <p:cNvSpPr/>
            <p:nvPr/>
          </p:nvSpPr>
          <p:spPr>
            <a:xfrm>
              <a:off x="1142976" y="1741382"/>
              <a:ext cx="3065148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저는 물리학자인데요</a:t>
              </a:r>
              <a:r>
                <a:rPr lang="en-US" altLang="ko-KR" b="1" dirty="0">
                  <a:solidFill>
                    <a:schemeClr val="tx1"/>
                  </a:solidFill>
                </a:rPr>
                <a:t>..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그림 50" descr="사람.png">
              <a:extLst>
                <a:ext uri="{FF2B5EF4-FFF2-40B4-BE49-F238E27FC236}">
                  <a16:creationId xmlns:a16="http://schemas.microsoft.com/office/drawing/2014/main" id="{FEFF8920-C80D-2C49-8801-0181694D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20120B26-7EAC-B547-84FB-647372DA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3" y="5439334"/>
            <a:ext cx="733657" cy="8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99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25">
            <a:extLst>
              <a:ext uri="{FF2B5EF4-FFF2-40B4-BE49-F238E27FC236}">
                <a16:creationId xmlns:a16="http://schemas.microsoft.com/office/drawing/2014/main" id="{35DD21EB-98F6-2343-BD24-EE543AACC903}"/>
              </a:ext>
            </a:extLst>
          </p:cNvPr>
          <p:cNvGrpSpPr/>
          <p:nvPr/>
        </p:nvGrpSpPr>
        <p:grpSpPr>
          <a:xfrm>
            <a:off x="395536" y="476672"/>
            <a:ext cx="3456384" cy="1050378"/>
            <a:chOff x="285720" y="1357298"/>
            <a:chExt cx="3456384" cy="1050378"/>
          </a:xfrm>
        </p:grpSpPr>
        <p:sp>
          <p:nvSpPr>
            <p:cNvPr id="10" name="순서도: 연결자 74">
              <a:extLst>
                <a:ext uri="{FF2B5EF4-FFF2-40B4-BE49-F238E27FC236}">
                  <a16:creationId xmlns:a16="http://schemas.microsoft.com/office/drawing/2014/main" id="{AE30716E-CA50-6C44-BDAA-FE616FBA48E8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955-A64B-3641-BC58-4EE661382ACE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sp>
          <p:nvSpPr>
            <p:cNvPr id="12" name="모서리가 둥근 사각형 설명선 79">
              <a:extLst>
                <a:ext uri="{FF2B5EF4-FFF2-40B4-BE49-F238E27FC236}">
                  <a16:creationId xmlns:a16="http://schemas.microsoft.com/office/drawing/2014/main" id="{389151ED-F8D3-8745-B571-5D83F40AA7B5}"/>
                </a:ext>
              </a:extLst>
            </p:cNvPr>
            <p:cNvSpPr/>
            <p:nvPr/>
          </p:nvSpPr>
          <p:spPr>
            <a:xfrm>
              <a:off x="1142976" y="1741382"/>
              <a:ext cx="2599128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괜찮아 괜찮아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ㄱㄱ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림 12" descr="사람.png">
              <a:extLst>
                <a:ext uri="{FF2B5EF4-FFF2-40B4-BE49-F238E27FC236}">
                  <a16:creationId xmlns:a16="http://schemas.microsoft.com/office/drawing/2014/main" id="{77646F59-7021-BC47-9F84-BCEA1310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97EBAD6-D7C3-B04A-A302-AFD1AD20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1" y="409221"/>
            <a:ext cx="758366" cy="758366"/>
          </a:xfrm>
          <a:prstGeom prst="rect">
            <a:avLst/>
          </a:prstGeom>
        </p:spPr>
      </p:pic>
      <p:grpSp>
        <p:nvGrpSpPr>
          <p:cNvPr id="15" name="그룹 25">
            <a:extLst>
              <a:ext uri="{FF2B5EF4-FFF2-40B4-BE49-F238E27FC236}">
                <a16:creationId xmlns:a16="http://schemas.microsoft.com/office/drawing/2014/main" id="{FFB64A8B-C341-2F4C-A223-7C9ED7D3ABE8}"/>
              </a:ext>
            </a:extLst>
          </p:cNvPr>
          <p:cNvGrpSpPr/>
          <p:nvPr/>
        </p:nvGrpSpPr>
        <p:grpSpPr>
          <a:xfrm>
            <a:off x="395536" y="2005806"/>
            <a:ext cx="5472608" cy="1050378"/>
            <a:chOff x="285720" y="1357298"/>
            <a:chExt cx="5472608" cy="1050378"/>
          </a:xfrm>
        </p:grpSpPr>
        <p:sp>
          <p:nvSpPr>
            <p:cNvPr id="16" name="순서도: 연결자 74">
              <a:extLst>
                <a:ext uri="{FF2B5EF4-FFF2-40B4-BE49-F238E27FC236}">
                  <a16:creationId xmlns:a16="http://schemas.microsoft.com/office/drawing/2014/main" id="{CA3E7654-86B0-F343-8502-F94B54984B7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3F41B-7A58-4147-A363-5888632F848D}"/>
                </a:ext>
              </a:extLst>
            </p:cNvPr>
            <p:cNvSpPr txBox="1"/>
            <p:nvPr/>
          </p:nvSpPr>
          <p:spPr>
            <a:xfrm>
              <a:off x="967387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프랜시스 크릭</a:t>
              </a:r>
            </a:p>
          </p:txBody>
        </p:sp>
        <p:sp>
          <p:nvSpPr>
            <p:cNvPr id="25" name="모서리가 둥근 사각형 설명선 79">
              <a:extLst>
                <a:ext uri="{FF2B5EF4-FFF2-40B4-BE49-F238E27FC236}">
                  <a16:creationId xmlns:a16="http://schemas.microsoft.com/office/drawing/2014/main" id="{CA001EF4-6510-D746-92A4-F474291FEBF0}"/>
                </a:ext>
              </a:extLst>
            </p:cNvPr>
            <p:cNvSpPr/>
            <p:nvPr/>
          </p:nvSpPr>
          <p:spPr>
            <a:xfrm>
              <a:off x="1142976" y="1741382"/>
              <a:ext cx="4615352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프랭클린이 </a:t>
              </a:r>
              <a:r>
                <a:rPr lang="en-US" altLang="ko-KR" b="1" dirty="0">
                  <a:solidFill>
                    <a:schemeClr val="tx1"/>
                  </a:solidFill>
                </a:rPr>
                <a:t>DNA</a:t>
              </a:r>
              <a:r>
                <a:rPr lang="ko-KR" altLang="en-US" b="1" dirty="0">
                  <a:solidFill>
                    <a:schemeClr val="tx1"/>
                  </a:solidFill>
                </a:rPr>
                <a:t>에 </a:t>
              </a:r>
              <a:r>
                <a:rPr lang="en-US" altLang="ko-KR" b="1" dirty="0">
                  <a:solidFill>
                    <a:schemeClr val="tx1"/>
                  </a:solidFill>
                </a:rPr>
                <a:t>X</a:t>
              </a:r>
              <a:r>
                <a:rPr lang="ko-KR" altLang="en-US" b="1" dirty="0">
                  <a:solidFill>
                    <a:schemeClr val="tx1"/>
                  </a:solidFill>
                </a:rPr>
                <a:t>선을 쏴 봤더라구요</a:t>
              </a:r>
            </a:p>
          </p:txBody>
        </p:sp>
        <p:pic>
          <p:nvPicPr>
            <p:cNvPr id="26" name="그림 25" descr="사람.png">
              <a:extLst>
                <a:ext uri="{FF2B5EF4-FFF2-40B4-BE49-F238E27FC236}">
                  <a16:creationId xmlns:a16="http://schemas.microsoft.com/office/drawing/2014/main" id="{69122EFA-1BB3-F04A-AAF8-7BFFE912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0896934-C8D9-704F-8089-28D2E2C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55" y="1920814"/>
            <a:ext cx="733657" cy="8022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3211A5-9ACB-D543-BB6C-8F38A4391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964" y="3268756"/>
            <a:ext cx="2006600" cy="2044700"/>
          </a:xfrm>
          <a:prstGeom prst="rect">
            <a:avLst/>
          </a:prstGeom>
        </p:spPr>
      </p:pic>
      <p:grpSp>
        <p:nvGrpSpPr>
          <p:cNvPr id="28" name="그룹 25">
            <a:extLst>
              <a:ext uri="{FF2B5EF4-FFF2-40B4-BE49-F238E27FC236}">
                <a16:creationId xmlns:a16="http://schemas.microsoft.com/office/drawing/2014/main" id="{CC21B02D-4657-194F-8712-4BED238DAC25}"/>
              </a:ext>
            </a:extLst>
          </p:cNvPr>
          <p:cNvGrpSpPr/>
          <p:nvPr/>
        </p:nvGrpSpPr>
        <p:grpSpPr>
          <a:xfrm>
            <a:off x="416442" y="5526028"/>
            <a:ext cx="4155558" cy="1050378"/>
            <a:chOff x="285720" y="1357298"/>
            <a:chExt cx="4155558" cy="1050378"/>
          </a:xfrm>
        </p:grpSpPr>
        <p:sp>
          <p:nvSpPr>
            <p:cNvPr id="29" name="순서도: 연결자 74">
              <a:extLst>
                <a:ext uri="{FF2B5EF4-FFF2-40B4-BE49-F238E27FC236}">
                  <a16:creationId xmlns:a16="http://schemas.microsoft.com/office/drawing/2014/main" id="{A4D1184E-F110-0F42-AAC1-50420AFCE8D2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D52942-1CB6-AE47-8F3C-F479DB700C7E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sp>
          <p:nvSpPr>
            <p:cNvPr id="31" name="모서리가 둥근 사각형 설명선 79">
              <a:extLst>
                <a:ext uri="{FF2B5EF4-FFF2-40B4-BE49-F238E27FC236}">
                  <a16:creationId xmlns:a16="http://schemas.microsoft.com/office/drawing/2014/main" id="{3DA3F0A5-CD1E-8D44-8830-FC5BD858FB77}"/>
                </a:ext>
              </a:extLst>
            </p:cNvPr>
            <p:cNvSpPr/>
            <p:nvPr/>
          </p:nvSpPr>
          <p:spPr>
            <a:xfrm>
              <a:off x="1142976" y="1741382"/>
              <a:ext cx="3298302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이거 뭔가 떠오를 것 같은데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2" name="그림 31" descr="사람.png">
              <a:extLst>
                <a:ext uri="{FF2B5EF4-FFF2-40B4-BE49-F238E27FC236}">
                  <a16:creationId xmlns:a16="http://schemas.microsoft.com/office/drawing/2014/main" id="{5E386AB7-748D-FE49-955D-A581FC755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18D091F-B74A-CA4A-8575-DA009BFC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7" y="5458577"/>
            <a:ext cx="758366" cy="7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7902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25">
            <a:extLst>
              <a:ext uri="{FF2B5EF4-FFF2-40B4-BE49-F238E27FC236}">
                <a16:creationId xmlns:a16="http://schemas.microsoft.com/office/drawing/2014/main" id="{35DD21EB-98F6-2343-BD24-EE543AACC903}"/>
              </a:ext>
            </a:extLst>
          </p:cNvPr>
          <p:cNvGrpSpPr/>
          <p:nvPr/>
        </p:nvGrpSpPr>
        <p:grpSpPr>
          <a:xfrm>
            <a:off x="395536" y="476672"/>
            <a:ext cx="6768752" cy="1050378"/>
            <a:chOff x="285720" y="1357298"/>
            <a:chExt cx="6768752" cy="1050378"/>
          </a:xfrm>
        </p:grpSpPr>
        <p:sp>
          <p:nvSpPr>
            <p:cNvPr id="10" name="순서도: 연결자 74">
              <a:extLst>
                <a:ext uri="{FF2B5EF4-FFF2-40B4-BE49-F238E27FC236}">
                  <a16:creationId xmlns:a16="http://schemas.microsoft.com/office/drawing/2014/main" id="{AE30716E-CA50-6C44-BDAA-FE616FBA48E8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955-A64B-3641-BC58-4EE661382ACE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sp>
          <p:nvSpPr>
            <p:cNvPr id="12" name="모서리가 둥근 사각형 설명선 79">
              <a:extLst>
                <a:ext uri="{FF2B5EF4-FFF2-40B4-BE49-F238E27FC236}">
                  <a16:creationId xmlns:a16="http://schemas.microsoft.com/office/drawing/2014/main" id="{389151ED-F8D3-8745-B571-5D83F40AA7B5}"/>
                </a:ext>
              </a:extLst>
            </p:cNvPr>
            <p:cNvSpPr/>
            <p:nvPr/>
          </p:nvSpPr>
          <p:spPr>
            <a:xfrm>
              <a:off x="1142976" y="1741382"/>
              <a:ext cx="5911496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대충 이렇게 생기지 않았을까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r>
                <a:rPr lang="ko-KR" altLang="en-US" b="1" dirty="0">
                  <a:solidFill>
                    <a:schemeClr val="tx1"/>
                  </a:solidFill>
                </a:rPr>
                <a:t> 손으로 대충 그려봤는데</a:t>
              </a:r>
            </a:p>
          </p:txBody>
        </p:sp>
        <p:pic>
          <p:nvPicPr>
            <p:cNvPr id="13" name="그림 12" descr="사람.png">
              <a:extLst>
                <a:ext uri="{FF2B5EF4-FFF2-40B4-BE49-F238E27FC236}">
                  <a16:creationId xmlns:a16="http://schemas.microsoft.com/office/drawing/2014/main" id="{77646F59-7021-BC47-9F84-BCEA1310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97EBAD6-D7C3-B04A-A302-AFD1AD20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1" y="409221"/>
            <a:ext cx="758366" cy="758366"/>
          </a:xfrm>
          <a:prstGeom prst="rect">
            <a:avLst/>
          </a:prstGeom>
        </p:spPr>
      </p:pic>
      <p:grpSp>
        <p:nvGrpSpPr>
          <p:cNvPr id="15" name="그룹 25">
            <a:extLst>
              <a:ext uri="{FF2B5EF4-FFF2-40B4-BE49-F238E27FC236}">
                <a16:creationId xmlns:a16="http://schemas.microsoft.com/office/drawing/2014/main" id="{FFB64A8B-C341-2F4C-A223-7C9ED7D3ABE8}"/>
              </a:ext>
            </a:extLst>
          </p:cNvPr>
          <p:cNvGrpSpPr/>
          <p:nvPr/>
        </p:nvGrpSpPr>
        <p:grpSpPr>
          <a:xfrm>
            <a:off x="411230" y="5330950"/>
            <a:ext cx="3728722" cy="1050378"/>
            <a:chOff x="285720" y="1357298"/>
            <a:chExt cx="3728722" cy="1050378"/>
          </a:xfrm>
        </p:grpSpPr>
        <p:sp>
          <p:nvSpPr>
            <p:cNvPr id="16" name="순서도: 연결자 74">
              <a:extLst>
                <a:ext uri="{FF2B5EF4-FFF2-40B4-BE49-F238E27FC236}">
                  <a16:creationId xmlns:a16="http://schemas.microsoft.com/office/drawing/2014/main" id="{CA3E7654-86B0-F343-8502-F94B54984B7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3F41B-7A58-4147-A363-5888632F848D}"/>
                </a:ext>
              </a:extLst>
            </p:cNvPr>
            <p:cNvSpPr txBox="1"/>
            <p:nvPr/>
          </p:nvSpPr>
          <p:spPr>
            <a:xfrm>
              <a:off x="967387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프랜시스 크릭</a:t>
              </a:r>
            </a:p>
          </p:txBody>
        </p:sp>
        <p:sp>
          <p:nvSpPr>
            <p:cNvPr id="25" name="모서리가 둥근 사각형 설명선 79">
              <a:extLst>
                <a:ext uri="{FF2B5EF4-FFF2-40B4-BE49-F238E27FC236}">
                  <a16:creationId xmlns:a16="http://schemas.microsoft.com/office/drawing/2014/main" id="{CA001EF4-6510-D746-92A4-F474291FEBF0}"/>
                </a:ext>
              </a:extLst>
            </p:cNvPr>
            <p:cNvSpPr/>
            <p:nvPr/>
          </p:nvSpPr>
          <p:spPr>
            <a:xfrm>
              <a:off x="1142976" y="1741382"/>
              <a:ext cx="2871466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오호</a:t>
              </a:r>
              <a:r>
                <a:rPr lang="en-US" altLang="ko-KR" b="1" dirty="0">
                  <a:solidFill>
                    <a:schemeClr val="tx1"/>
                  </a:solidFill>
                </a:rPr>
                <a:t>,</a:t>
              </a:r>
              <a:r>
                <a:rPr lang="ko-KR" altLang="en-US" b="1" dirty="0">
                  <a:solidFill>
                    <a:schemeClr val="tx1"/>
                  </a:solidFill>
                </a:rPr>
                <a:t> 그럴 듯 한데요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 descr="사람.png">
              <a:extLst>
                <a:ext uri="{FF2B5EF4-FFF2-40B4-BE49-F238E27FC236}">
                  <a16:creationId xmlns:a16="http://schemas.microsoft.com/office/drawing/2014/main" id="{69122EFA-1BB3-F04A-AAF8-7BFFE912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0896934-C8D9-704F-8089-28D2E2C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9" y="5245958"/>
            <a:ext cx="733657" cy="802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E25A81-5F3E-5F41-A04E-3ABF317D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36" y="1668690"/>
            <a:ext cx="1277176" cy="34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723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패밀리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5"/>
          <p:cNvGrpSpPr/>
          <p:nvPr/>
        </p:nvGrpSpPr>
        <p:grpSpPr>
          <a:xfrm>
            <a:off x="285720" y="1357298"/>
            <a:ext cx="6200258" cy="955588"/>
            <a:chOff x="285720" y="1357298"/>
            <a:chExt cx="6200258" cy="955588"/>
          </a:xfrm>
        </p:grpSpPr>
        <p:sp>
          <p:nvSpPr>
            <p:cNvPr id="75" name="순서도: 연결자 74"/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44706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그레고어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멘델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325437" y="2007651"/>
              <a:ext cx="1071570" cy="23379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dirty="0"/>
                <a:t>Am 00:00</a:t>
              </a:r>
              <a:endParaRPr lang="ko-KR" altLang="en-US" sz="1200" dirty="0"/>
            </a:p>
          </p:txBody>
        </p:sp>
        <p:sp>
          <p:nvSpPr>
            <p:cNvPr id="80" name="모서리가 둥근 사각형 설명선 79"/>
            <p:cNvSpPr/>
            <p:nvPr/>
          </p:nvSpPr>
          <p:spPr>
            <a:xfrm>
              <a:off x="1142975" y="1741382"/>
              <a:ext cx="5343003" cy="57150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아버지</a:t>
              </a:r>
              <a:r>
                <a:rPr lang="en-US" altLang="ko-KR" b="1" dirty="0">
                  <a:solidFill>
                    <a:schemeClr val="tx1"/>
                  </a:solidFill>
                </a:rPr>
                <a:t>,</a:t>
              </a:r>
              <a:r>
                <a:rPr lang="ko-KR" altLang="en-US" b="1" dirty="0">
                  <a:solidFill>
                    <a:schemeClr val="tx1"/>
                  </a:solidFill>
                </a:rPr>
                <a:t> 저는 자연과학자가 되고 싶습니다</a:t>
              </a:r>
              <a:r>
                <a:rPr lang="en-US" altLang="ko-KR" b="1" dirty="0">
                  <a:solidFill>
                    <a:schemeClr val="tx1"/>
                  </a:solidFill>
                </a:rPr>
                <a:t>.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 descr="사람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5" name="그룹 20"/>
          <p:cNvGrpSpPr/>
          <p:nvPr/>
        </p:nvGrpSpPr>
        <p:grpSpPr>
          <a:xfrm>
            <a:off x="3419873" y="2571744"/>
            <a:ext cx="5165718" cy="1145286"/>
            <a:chOff x="-2355965" y="2786058"/>
            <a:chExt cx="10941558" cy="13431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2857496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2355965" y="2786058"/>
              <a:ext cx="10941558" cy="1343192"/>
            </a:xfrm>
            <a:prstGeom prst="roundRect">
              <a:avLst>
                <a:gd name="adj" fmla="val 5773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아들아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우리집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사정이 힘든 거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알잖니</a:t>
              </a:r>
              <a:b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아무래도 대학에 가기는 힘들겠다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미안하다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1868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335C1-461E-6349-A3FD-31071D89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3" y="1365163"/>
            <a:ext cx="668158" cy="661971"/>
          </a:xfrm>
          <a:prstGeom prst="rect">
            <a:avLst/>
          </a:prstGeom>
        </p:spPr>
      </p:pic>
      <p:grpSp>
        <p:nvGrpSpPr>
          <p:cNvPr id="28" name="그룹 25">
            <a:extLst>
              <a:ext uri="{FF2B5EF4-FFF2-40B4-BE49-F238E27FC236}">
                <a16:creationId xmlns:a16="http://schemas.microsoft.com/office/drawing/2014/main" id="{FFD1F7AD-7B58-7345-9E78-7B0994348BAC}"/>
              </a:ext>
            </a:extLst>
          </p:cNvPr>
          <p:cNvGrpSpPr/>
          <p:nvPr/>
        </p:nvGrpSpPr>
        <p:grpSpPr>
          <a:xfrm>
            <a:off x="319744" y="3727265"/>
            <a:ext cx="6200258" cy="1404144"/>
            <a:chOff x="285720" y="1357298"/>
            <a:chExt cx="6200258" cy="1404144"/>
          </a:xfrm>
        </p:grpSpPr>
        <p:sp>
          <p:nvSpPr>
            <p:cNvPr id="29" name="순서도: 연결자 74">
              <a:extLst>
                <a:ext uri="{FF2B5EF4-FFF2-40B4-BE49-F238E27FC236}">
                  <a16:creationId xmlns:a16="http://schemas.microsoft.com/office/drawing/2014/main" id="{D5951A5C-70EE-CC43-A058-C2B1D1A8FFE2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81214-74D1-2E42-983D-F6861E9CD895}"/>
                </a:ext>
              </a:extLst>
            </p:cNvPr>
            <p:cNvSpPr txBox="1"/>
            <p:nvPr/>
          </p:nvSpPr>
          <p:spPr>
            <a:xfrm>
              <a:off x="844706" y="135729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여동생</a:t>
              </a: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6255A189-05B3-4343-ADA2-9A385786E175}"/>
                </a:ext>
              </a:extLst>
            </p:cNvPr>
            <p:cNvSpPr/>
            <p:nvPr/>
          </p:nvSpPr>
          <p:spPr>
            <a:xfrm>
              <a:off x="4325437" y="2007651"/>
              <a:ext cx="1071570" cy="23379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dirty="0"/>
                <a:t>Am 00:00</a:t>
              </a:r>
              <a:endParaRPr lang="ko-KR" altLang="en-US" sz="1200" dirty="0"/>
            </a:p>
          </p:txBody>
        </p:sp>
        <p:sp>
          <p:nvSpPr>
            <p:cNvPr id="32" name="모서리가 둥근 사각형 설명선 79">
              <a:extLst>
                <a:ext uri="{FF2B5EF4-FFF2-40B4-BE49-F238E27FC236}">
                  <a16:creationId xmlns:a16="http://schemas.microsoft.com/office/drawing/2014/main" id="{0F47AB48-EFB1-9343-AB5D-88647C1387DE}"/>
                </a:ext>
              </a:extLst>
            </p:cNvPr>
            <p:cNvSpPr/>
            <p:nvPr/>
          </p:nvSpPr>
          <p:spPr>
            <a:xfrm>
              <a:off x="1142975" y="1741382"/>
              <a:ext cx="5343003" cy="1020060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오빠</a:t>
              </a:r>
              <a:r>
                <a:rPr lang="en-US" altLang="ko-KR" b="1" dirty="0">
                  <a:solidFill>
                    <a:schemeClr val="tx1"/>
                  </a:solidFill>
                </a:rPr>
                <a:t>,</a:t>
              </a:r>
              <a:r>
                <a:rPr lang="ko-KR" altLang="en-US" b="1" dirty="0">
                  <a:solidFill>
                    <a:schemeClr val="tx1"/>
                  </a:solidFill>
                </a:rPr>
                <a:t> 내가 모아둔 돈이 좀 있어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근데 </a:t>
              </a: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r>
                <a:rPr lang="ko-KR" altLang="en-US" b="1" dirty="0">
                  <a:solidFill>
                    <a:schemeClr val="tx1"/>
                  </a:solidFill>
                </a:rPr>
                <a:t>년까지는 학비를 대줄 순 없을 것 같아</a:t>
              </a:r>
            </a:p>
          </p:txBody>
        </p:sp>
        <p:pic>
          <p:nvPicPr>
            <p:cNvPr id="33" name="그림 32" descr="사람.png">
              <a:extLst>
                <a:ext uri="{FF2B5EF4-FFF2-40B4-BE49-F238E27FC236}">
                  <a16:creationId xmlns:a16="http://schemas.microsoft.com/office/drawing/2014/main" id="{581FC414-59E6-F54D-BB14-FA89BC97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35" name="그룹 25">
            <a:extLst>
              <a:ext uri="{FF2B5EF4-FFF2-40B4-BE49-F238E27FC236}">
                <a16:creationId xmlns:a16="http://schemas.microsoft.com/office/drawing/2014/main" id="{C2A31587-B839-2B40-A08D-8B1581CA3ACF}"/>
              </a:ext>
            </a:extLst>
          </p:cNvPr>
          <p:cNvGrpSpPr/>
          <p:nvPr/>
        </p:nvGrpSpPr>
        <p:grpSpPr>
          <a:xfrm>
            <a:off x="408217" y="5471469"/>
            <a:ext cx="6200258" cy="955588"/>
            <a:chOff x="285720" y="1357298"/>
            <a:chExt cx="6200258" cy="955588"/>
          </a:xfrm>
        </p:grpSpPr>
        <p:sp>
          <p:nvSpPr>
            <p:cNvPr id="36" name="순서도: 연결자 74">
              <a:extLst>
                <a:ext uri="{FF2B5EF4-FFF2-40B4-BE49-F238E27FC236}">
                  <a16:creationId xmlns:a16="http://schemas.microsoft.com/office/drawing/2014/main" id="{6B9F4B40-B9FF-D340-895F-0C4C72688BD8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E712DD-16BD-9148-A351-DDAB39475C0E}"/>
                </a:ext>
              </a:extLst>
            </p:cNvPr>
            <p:cNvSpPr txBox="1"/>
            <p:nvPr/>
          </p:nvSpPr>
          <p:spPr>
            <a:xfrm>
              <a:off x="844706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그레고어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멘델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0E6A2748-CF3C-0242-9B10-3F8A8AE2EE16}"/>
                </a:ext>
              </a:extLst>
            </p:cNvPr>
            <p:cNvSpPr/>
            <p:nvPr/>
          </p:nvSpPr>
          <p:spPr>
            <a:xfrm>
              <a:off x="4325437" y="2007651"/>
              <a:ext cx="1071570" cy="23379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dirty="0"/>
                <a:t>Am 00:00</a:t>
              </a:r>
              <a:endParaRPr lang="ko-KR" altLang="en-US" sz="1200" dirty="0"/>
            </a:p>
          </p:txBody>
        </p:sp>
        <p:sp>
          <p:nvSpPr>
            <p:cNvPr id="40" name="모서리가 둥근 사각형 설명선 79">
              <a:extLst>
                <a:ext uri="{FF2B5EF4-FFF2-40B4-BE49-F238E27FC236}">
                  <a16:creationId xmlns:a16="http://schemas.microsoft.com/office/drawing/2014/main" id="{0281DC6C-E090-A749-AD50-50C0BC1F5433}"/>
                </a:ext>
              </a:extLst>
            </p:cNvPr>
            <p:cNvSpPr/>
            <p:nvPr/>
          </p:nvSpPr>
          <p:spPr>
            <a:xfrm>
              <a:off x="1142975" y="1741382"/>
              <a:ext cx="5343003" cy="57150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고맙다 동생아 😭</a:t>
              </a:r>
            </a:p>
          </p:txBody>
        </p:sp>
        <p:pic>
          <p:nvPicPr>
            <p:cNvPr id="41" name="그림 40" descr="사람.png">
              <a:extLst>
                <a:ext uri="{FF2B5EF4-FFF2-40B4-BE49-F238E27FC236}">
                  <a16:creationId xmlns:a16="http://schemas.microsoft.com/office/drawing/2014/main" id="{596237EA-9F21-7E4E-B91C-6F39FE92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902769C5-4D20-8B48-B422-69E537F6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90" y="5479334"/>
            <a:ext cx="668158" cy="6619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25">
            <a:extLst>
              <a:ext uri="{FF2B5EF4-FFF2-40B4-BE49-F238E27FC236}">
                <a16:creationId xmlns:a16="http://schemas.microsoft.com/office/drawing/2014/main" id="{35DD21EB-98F6-2343-BD24-EE543AACC903}"/>
              </a:ext>
            </a:extLst>
          </p:cNvPr>
          <p:cNvGrpSpPr/>
          <p:nvPr/>
        </p:nvGrpSpPr>
        <p:grpSpPr>
          <a:xfrm>
            <a:off x="395536" y="476672"/>
            <a:ext cx="6768752" cy="1406849"/>
            <a:chOff x="285720" y="1357298"/>
            <a:chExt cx="6768752" cy="1512168"/>
          </a:xfrm>
        </p:grpSpPr>
        <p:sp>
          <p:nvSpPr>
            <p:cNvPr id="10" name="순서도: 연결자 74">
              <a:extLst>
                <a:ext uri="{FF2B5EF4-FFF2-40B4-BE49-F238E27FC236}">
                  <a16:creationId xmlns:a16="http://schemas.microsoft.com/office/drawing/2014/main" id="{AE30716E-CA50-6C44-BDAA-FE616FBA48E8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955-A64B-3641-BC58-4EE661382ACE}"/>
                </a:ext>
              </a:extLst>
            </p:cNvPr>
            <p:cNvSpPr txBox="1"/>
            <p:nvPr/>
          </p:nvSpPr>
          <p:spPr>
            <a:xfrm>
              <a:off x="895379" y="1357298"/>
              <a:ext cx="102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모서리가 둥근 사각형 설명선 79">
              <a:extLst>
                <a:ext uri="{FF2B5EF4-FFF2-40B4-BE49-F238E27FC236}">
                  <a16:creationId xmlns:a16="http://schemas.microsoft.com/office/drawing/2014/main" id="{389151ED-F8D3-8745-B571-5D83F40AA7B5}"/>
                </a:ext>
              </a:extLst>
            </p:cNvPr>
            <p:cNvSpPr/>
            <p:nvPr/>
          </p:nvSpPr>
          <p:spPr>
            <a:xfrm>
              <a:off x="1142976" y="1741382"/>
              <a:ext cx="5911496" cy="112808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경</a:t>
              </a:r>
              <a:r>
                <a:rPr lang="en-US" altLang="ko-KR" b="1" dirty="0">
                  <a:solidFill>
                    <a:schemeClr val="tx1"/>
                  </a:solidFill>
                </a:rPr>
                <a:t>&gt;</a:t>
              </a:r>
              <a:r>
                <a:rPr lang="ko-KR" altLang="en-US" b="1" dirty="0">
                  <a:solidFill>
                    <a:schemeClr val="tx1"/>
                  </a:solidFill>
                </a:rPr>
                <a:t>논문이 </a:t>
              </a:r>
              <a:r>
                <a:rPr lang="en-US" altLang="ko-KR" b="1" dirty="0">
                  <a:solidFill>
                    <a:schemeClr val="tx1"/>
                  </a:solidFill>
                </a:rPr>
                <a:t>Accept</a:t>
              </a:r>
              <a:r>
                <a:rPr lang="ko-KR" altLang="en-US" b="1" dirty="0">
                  <a:solidFill>
                    <a:schemeClr val="tx1"/>
                  </a:solidFill>
                </a:rPr>
                <a:t> 되었습니다</a:t>
              </a:r>
              <a:r>
                <a:rPr lang="en-US" altLang="ko-KR" b="1" dirty="0">
                  <a:solidFill>
                    <a:schemeClr val="tx1"/>
                  </a:solidFill>
                </a:rPr>
                <a:t>&lt;</a:t>
              </a:r>
              <a:r>
                <a:rPr lang="ko-KR" altLang="en-US" b="1" dirty="0">
                  <a:solidFill>
                    <a:schemeClr val="tx1"/>
                  </a:solidFill>
                </a:rPr>
                <a:t>축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" altLang="ko-KR" dirty="0">
                  <a:hlinkClick r:id="rId2"/>
                </a:rPr>
                <a:t>https://profiles.nlm.nih.gov/ps/access/SCBBYW.pdf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림 12" descr="사람.png">
              <a:extLst>
                <a:ext uri="{FF2B5EF4-FFF2-40B4-BE49-F238E27FC236}">
                  <a16:creationId xmlns:a16="http://schemas.microsoft.com/office/drawing/2014/main" id="{77646F59-7021-BC47-9F84-BCEA1310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15" name="그룹 25">
            <a:extLst>
              <a:ext uri="{FF2B5EF4-FFF2-40B4-BE49-F238E27FC236}">
                <a16:creationId xmlns:a16="http://schemas.microsoft.com/office/drawing/2014/main" id="{FFB64A8B-C341-2F4C-A223-7C9ED7D3ABE8}"/>
              </a:ext>
            </a:extLst>
          </p:cNvPr>
          <p:cNvGrpSpPr/>
          <p:nvPr/>
        </p:nvGrpSpPr>
        <p:grpSpPr>
          <a:xfrm>
            <a:off x="395536" y="2461434"/>
            <a:ext cx="2880320" cy="1050378"/>
            <a:chOff x="285720" y="1357298"/>
            <a:chExt cx="2880320" cy="1050378"/>
          </a:xfrm>
        </p:grpSpPr>
        <p:sp>
          <p:nvSpPr>
            <p:cNvPr id="16" name="순서도: 연결자 74">
              <a:extLst>
                <a:ext uri="{FF2B5EF4-FFF2-40B4-BE49-F238E27FC236}">
                  <a16:creationId xmlns:a16="http://schemas.microsoft.com/office/drawing/2014/main" id="{CA3E7654-86B0-F343-8502-F94B54984B7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3F41B-7A58-4147-A363-5888632F848D}"/>
                </a:ext>
              </a:extLst>
            </p:cNvPr>
            <p:cNvSpPr txBox="1"/>
            <p:nvPr/>
          </p:nvSpPr>
          <p:spPr>
            <a:xfrm>
              <a:off x="967387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프랜시스 크릭</a:t>
              </a:r>
            </a:p>
          </p:txBody>
        </p:sp>
        <p:sp>
          <p:nvSpPr>
            <p:cNvPr id="25" name="모서리가 둥근 사각형 설명선 79">
              <a:extLst>
                <a:ext uri="{FF2B5EF4-FFF2-40B4-BE49-F238E27FC236}">
                  <a16:creationId xmlns:a16="http://schemas.microsoft.com/office/drawing/2014/main" id="{CA001EF4-6510-D746-92A4-F474291FEBF0}"/>
                </a:ext>
              </a:extLst>
            </p:cNvPr>
            <p:cNvSpPr/>
            <p:nvPr/>
          </p:nvSpPr>
          <p:spPr>
            <a:xfrm>
              <a:off x="1142976" y="1741382"/>
              <a:ext cx="2023064" cy="66629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ㅋㅋㅋ</a:t>
              </a:r>
              <a:r>
                <a:rPr lang="ko-KR" altLang="en-US" b="1" dirty="0">
                  <a:solidFill>
                    <a:schemeClr val="tx1"/>
                  </a:solidFill>
                </a:rPr>
                <a:t> 대박</a:t>
              </a:r>
            </a:p>
          </p:txBody>
        </p:sp>
        <p:pic>
          <p:nvPicPr>
            <p:cNvPr id="26" name="그림 25" descr="사람.png">
              <a:extLst>
                <a:ext uri="{FF2B5EF4-FFF2-40B4-BE49-F238E27FC236}">
                  <a16:creationId xmlns:a16="http://schemas.microsoft.com/office/drawing/2014/main" id="{69122EFA-1BB3-F04A-AAF8-7BFFE912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0896934-C8D9-704F-8089-28D2E2C0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55" y="2376442"/>
            <a:ext cx="733657" cy="802223"/>
          </a:xfrm>
          <a:prstGeom prst="rect">
            <a:avLst/>
          </a:prstGeom>
        </p:spPr>
      </p:pic>
      <p:grpSp>
        <p:nvGrpSpPr>
          <p:cNvPr id="17" name="그룹 25">
            <a:extLst>
              <a:ext uri="{FF2B5EF4-FFF2-40B4-BE49-F238E27FC236}">
                <a16:creationId xmlns:a16="http://schemas.microsoft.com/office/drawing/2014/main" id="{F91DFB88-C667-6E43-8E24-5C382C67FF1A}"/>
              </a:ext>
            </a:extLst>
          </p:cNvPr>
          <p:cNvGrpSpPr/>
          <p:nvPr/>
        </p:nvGrpSpPr>
        <p:grpSpPr>
          <a:xfrm>
            <a:off x="395536" y="3972105"/>
            <a:ext cx="2166495" cy="598398"/>
            <a:chOff x="285720" y="1357298"/>
            <a:chExt cx="2166495" cy="598398"/>
          </a:xfrm>
        </p:grpSpPr>
        <p:sp>
          <p:nvSpPr>
            <p:cNvPr id="18" name="순서도: 연결자 74">
              <a:extLst>
                <a:ext uri="{FF2B5EF4-FFF2-40B4-BE49-F238E27FC236}">
                  <a16:creationId xmlns:a16="http://schemas.microsoft.com/office/drawing/2014/main" id="{C41BF211-57C6-D445-A848-FF668EC602E3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DBFD4E-B19C-614E-95EF-4FD9012DD105}"/>
                </a:ext>
              </a:extLst>
            </p:cNvPr>
            <p:cNvSpPr txBox="1"/>
            <p:nvPr/>
          </p:nvSpPr>
          <p:spPr>
            <a:xfrm>
              <a:off x="895379" y="1357298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제임스 왓슨</a:t>
              </a:r>
            </a:p>
          </p:txBody>
        </p:sp>
        <p:pic>
          <p:nvPicPr>
            <p:cNvPr id="21" name="그림 20" descr="사람.png">
              <a:extLst>
                <a:ext uri="{FF2B5EF4-FFF2-40B4-BE49-F238E27FC236}">
                  <a16:creationId xmlns:a16="http://schemas.microsoft.com/office/drawing/2014/main" id="{78559274-680C-794B-A0E1-1937FBBB9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3E58FA4-467A-8B48-B0BA-830BEFFC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01" y="3904654"/>
            <a:ext cx="758366" cy="7583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D1E935-5CF4-4F47-8D11-6D7F69EEF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0" y="4473809"/>
            <a:ext cx="1892320" cy="19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195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765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Youngjun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Na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경청해주셔서</a:t>
            </a:r>
            <a:r>
              <a:rPr lang="ko-KR" altLang="en-US" b="1" dirty="0">
                <a:solidFill>
                  <a:schemeClr val="tx1"/>
                </a:solidFill>
              </a:rPr>
              <a:t> 고맙습니다 </a:t>
            </a:r>
            <a:r>
              <a:rPr lang="en-US" altLang="ko-KR" b="1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grpSp>
        <p:nvGrpSpPr>
          <p:cNvPr id="2" name="그룹 20"/>
          <p:cNvGrpSpPr/>
          <p:nvPr/>
        </p:nvGrpSpPr>
        <p:grpSpPr>
          <a:xfrm>
            <a:off x="5625229" y="1370707"/>
            <a:ext cx="3213968" cy="2282319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5" name="그림 1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16" name="그림 1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17" name="그림 16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18" name="그림 17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19" name="그림 18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21" name="그림 20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25" name="그림 24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  <p:pic>
        <p:nvPicPr>
          <p:cNvPr id="26" name="그림 25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29" y="1756312"/>
            <a:ext cx="1053968" cy="151111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그레고어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509144" cy="9133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수도원에 들어가면 돈 걱정없이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공부할 수 있다고 하던데</a:t>
            </a:r>
            <a:r>
              <a:rPr lang="en-US" altLang="ko-KR" b="1" dirty="0">
                <a:solidFill>
                  <a:schemeClr val="tx1"/>
                </a:solidFill>
              </a:rPr>
              <a:t>..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DFED8A-9E46-2C4F-BFC9-D4C0926F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5" y="332656"/>
            <a:ext cx="668158" cy="661971"/>
          </a:xfrm>
          <a:prstGeom prst="rect">
            <a:avLst/>
          </a:prstGeom>
        </p:spPr>
      </p:pic>
      <p:grpSp>
        <p:nvGrpSpPr>
          <p:cNvPr id="15" name="그룹 25">
            <a:extLst>
              <a:ext uri="{FF2B5EF4-FFF2-40B4-BE49-F238E27FC236}">
                <a16:creationId xmlns:a16="http://schemas.microsoft.com/office/drawing/2014/main" id="{5D789144-A2BF-6A49-812A-FF7F4B0C8F84}"/>
              </a:ext>
            </a:extLst>
          </p:cNvPr>
          <p:cNvGrpSpPr/>
          <p:nvPr/>
        </p:nvGrpSpPr>
        <p:grpSpPr>
          <a:xfrm>
            <a:off x="195325" y="1972432"/>
            <a:ext cx="3872620" cy="1044104"/>
            <a:chOff x="285720" y="1357298"/>
            <a:chExt cx="3872620" cy="1044104"/>
          </a:xfrm>
        </p:grpSpPr>
        <p:sp>
          <p:nvSpPr>
            <p:cNvPr id="16" name="순서도: 연결자 74">
              <a:extLst>
                <a:ext uri="{FF2B5EF4-FFF2-40B4-BE49-F238E27FC236}">
                  <a16:creationId xmlns:a16="http://schemas.microsoft.com/office/drawing/2014/main" id="{C7E4B96A-58B2-1041-AF40-865DF1ED9800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2CCFB-EA4C-CA45-8E9D-C7533B0336F7}"/>
                </a:ext>
              </a:extLst>
            </p:cNvPr>
            <p:cNvSpPr txBox="1"/>
            <p:nvPr/>
          </p:nvSpPr>
          <p:spPr>
            <a:xfrm>
              <a:off x="844706" y="135729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수도원장</a:t>
              </a:r>
            </a:p>
          </p:txBody>
        </p:sp>
        <p:sp>
          <p:nvSpPr>
            <p:cNvPr id="19" name="모서리가 둥근 사각형 설명선 79">
              <a:extLst>
                <a:ext uri="{FF2B5EF4-FFF2-40B4-BE49-F238E27FC236}">
                  <a16:creationId xmlns:a16="http://schemas.microsoft.com/office/drawing/2014/main" id="{3B97462E-1A81-F143-A991-26FFC71E220D}"/>
                </a:ext>
              </a:extLst>
            </p:cNvPr>
            <p:cNvSpPr/>
            <p:nvPr/>
          </p:nvSpPr>
          <p:spPr>
            <a:xfrm>
              <a:off x="1142976" y="1741382"/>
              <a:ext cx="3015364" cy="660020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ㅇㅇ</a:t>
              </a:r>
              <a:r>
                <a:rPr lang="ko-KR" altLang="en-US" b="1" dirty="0">
                  <a:solidFill>
                    <a:schemeClr val="tx1"/>
                  </a:solidFill>
                </a:rPr>
                <a:t> 들어와 들어와</a:t>
              </a:r>
            </a:p>
          </p:txBody>
        </p:sp>
        <p:pic>
          <p:nvPicPr>
            <p:cNvPr id="21" name="그림 20" descr="사람.png">
              <a:extLst>
                <a:ext uri="{FF2B5EF4-FFF2-40B4-BE49-F238E27FC236}">
                  <a16:creationId xmlns:a16="http://schemas.microsoft.com/office/drawing/2014/main" id="{F73219CA-AB2E-C042-8A0A-75B462BA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84619-2616-0244-AADD-38E1EACE4B4A}"/>
              </a:ext>
            </a:extLst>
          </p:cNvPr>
          <p:cNvSpPr txBox="1"/>
          <p:nvPr/>
        </p:nvSpPr>
        <p:spPr>
          <a:xfrm>
            <a:off x="851602" y="342538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그레고어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사각형 설명선 79">
            <a:extLst>
              <a:ext uri="{FF2B5EF4-FFF2-40B4-BE49-F238E27FC236}">
                <a16:creationId xmlns:a16="http://schemas.microsoft.com/office/drawing/2014/main" id="{2C82924E-2FFF-004C-BE6B-9A16434AE222}"/>
              </a:ext>
            </a:extLst>
          </p:cNvPr>
          <p:cNvSpPr/>
          <p:nvPr/>
        </p:nvSpPr>
        <p:spPr>
          <a:xfrm>
            <a:off x="1149872" y="3809464"/>
            <a:ext cx="918715" cy="660020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/>
                </a:solidFill>
              </a:rPr>
              <a:t>ㄱㄱ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2F375B-AA56-D941-A6A2-2AED9BC0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1" y="3407040"/>
            <a:ext cx="668158" cy="661971"/>
          </a:xfrm>
          <a:prstGeom prst="rect">
            <a:avLst/>
          </a:prstGeom>
        </p:spPr>
      </p:pic>
      <p:grpSp>
        <p:nvGrpSpPr>
          <p:cNvPr id="33" name="그룹 25">
            <a:extLst>
              <a:ext uri="{FF2B5EF4-FFF2-40B4-BE49-F238E27FC236}">
                <a16:creationId xmlns:a16="http://schemas.microsoft.com/office/drawing/2014/main" id="{47C6B935-9742-6146-84D9-398714D95F08}"/>
              </a:ext>
            </a:extLst>
          </p:cNvPr>
          <p:cNvGrpSpPr/>
          <p:nvPr/>
        </p:nvGrpSpPr>
        <p:grpSpPr>
          <a:xfrm>
            <a:off x="299013" y="4861939"/>
            <a:ext cx="4417004" cy="1436558"/>
            <a:chOff x="285720" y="1357298"/>
            <a:chExt cx="4417004" cy="1436558"/>
          </a:xfrm>
        </p:grpSpPr>
        <p:sp>
          <p:nvSpPr>
            <p:cNvPr id="34" name="순서도: 연결자 74">
              <a:extLst>
                <a:ext uri="{FF2B5EF4-FFF2-40B4-BE49-F238E27FC236}">
                  <a16:creationId xmlns:a16="http://schemas.microsoft.com/office/drawing/2014/main" id="{42A10111-E18E-6645-90E9-D2DEE41B568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2382B-815F-4841-AC06-6CF6AEE6E7D0}"/>
                </a:ext>
              </a:extLst>
            </p:cNvPr>
            <p:cNvSpPr txBox="1"/>
            <p:nvPr/>
          </p:nvSpPr>
          <p:spPr>
            <a:xfrm>
              <a:off x="844706" y="135729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수도원장</a:t>
              </a:r>
            </a:p>
          </p:txBody>
        </p:sp>
        <p:sp>
          <p:nvSpPr>
            <p:cNvPr id="36" name="모서리가 둥근 사각형 설명선 79">
              <a:extLst>
                <a:ext uri="{FF2B5EF4-FFF2-40B4-BE49-F238E27FC236}">
                  <a16:creationId xmlns:a16="http://schemas.microsoft.com/office/drawing/2014/main" id="{B61D38B4-E95C-7144-9C6E-978564751E29}"/>
                </a:ext>
              </a:extLst>
            </p:cNvPr>
            <p:cNvSpPr/>
            <p:nvPr/>
          </p:nvSpPr>
          <p:spPr>
            <a:xfrm>
              <a:off x="1142976" y="1741381"/>
              <a:ext cx="3559748" cy="1052475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성 토마스 아퀴나스 수도원에 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입회하심을 축하합니다</a:t>
              </a:r>
              <a:r>
                <a:rPr lang="en-US" altLang="ko-KR" b="1" dirty="0">
                  <a:solidFill>
                    <a:schemeClr val="tx1"/>
                  </a:solidFill>
                </a:rPr>
                <a:t> 🎉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 descr="사람.png">
              <a:extLst>
                <a:ext uri="{FF2B5EF4-FFF2-40B4-BE49-F238E27FC236}">
                  <a16:creationId xmlns:a16="http://schemas.microsoft.com/office/drawing/2014/main" id="{CE5C9F1C-0661-A345-8D65-C1482D26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그레고어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509144" cy="792564"/>
          </a:xfrm>
          <a:prstGeom prst="wedgeRoundRectCallout">
            <a:avLst>
              <a:gd name="adj1" fmla="val -54676"/>
              <a:gd name="adj2" fmla="val -3565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드디어 </a:t>
            </a:r>
            <a:r>
              <a:rPr lang="en-US" altLang="ko-KR" b="1" dirty="0">
                <a:solidFill>
                  <a:schemeClr val="tx1"/>
                </a:solidFill>
              </a:rPr>
              <a:t>8</a:t>
            </a:r>
            <a:r>
              <a:rPr lang="ko-KR" altLang="en-US" b="1" dirty="0">
                <a:solidFill>
                  <a:schemeClr val="tx1"/>
                </a:solidFill>
              </a:rPr>
              <a:t>년간의 기나긴 실험을 마쳤다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DFED8A-9E46-2C4F-BFC9-D4C0926F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5" y="332656"/>
            <a:ext cx="668158" cy="661971"/>
          </a:xfrm>
          <a:prstGeom prst="rect">
            <a:avLst/>
          </a:prstGeom>
        </p:spPr>
      </p:pic>
      <p:sp>
        <p:nvSpPr>
          <p:cNvPr id="20" name="모서리가 둥근 사각형 설명선 79">
            <a:extLst>
              <a:ext uri="{FF2B5EF4-FFF2-40B4-BE49-F238E27FC236}">
                <a16:creationId xmlns:a16="http://schemas.microsoft.com/office/drawing/2014/main" id="{DE247F26-40AC-F342-BD09-ABD7B0E08375}"/>
              </a:ext>
            </a:extLst>
          </p:cNvPr>
          <p:cNvSpPr/>
          <p:nvPr/>
        </p:nvSpPr>
        <p:spPr>
          <a:xfrm>
            <a:off x="1156269" y="1803065"/>
            <a:ext cx="3991795" cy="4703939"/>
          </a:xfrm>
          <a:prstGeom prst="wedgeRoundRectCallout">
            <a:avLst>
              <a:gd name="adj1" fmla="val -45785"/>
              <a:gd name="adj2" fmla="val -2044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3F15E4-A573-8648-A5ED-E38F6AEE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12" y="2225045"/>
            <a:ext cx="3108707" cy="38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872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3778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350996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그레고어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735080"/>
            <a:ext cx="4581152" cy="913304"/>
          </a:xfrm>
          <a:prstGeom prst="wedgeRoundRectCallout">
            <a:avLst>
              <a:gd name="adj1" fmla="val -54169"/>
              <a:gd name="adj2" fmla="val -36228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이 논문의 이름을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 err="1">
                <a:solidFill>
                  <a:schemeClr val="tx1"/>
                </a:solidFill>
              </a:rPr>
              <a:t>식물잡종에</a:t>
            </a:r>
            <a:r>
              <a:rPr lang="ko-KR" altLang="en-US" b="1" dirty="0">
                <a:solidFill>
                  <a:schemeClr val="tx1"/>
                </a:solidFill>
              </a:rPr>
              <a:t> 관한 실험들</a:t>
            </a:r>
            <a:r>
              <a:rPr lang="en-US" altLang="ko-KR" b="1" dirty="0">
                <a:solidFill>
                  <a:schemeClr val="tx1"/>
                </a:solidFill>
              </a:rPr>
              <a:t>]</a:t>
            </a:r>
            <a:r>
              <a:rPr lang="ko-KR" altLang="en-US" b="1" dirty="0">
                <a:solidFill>
                  <a:schemeClr val="tx1"/>
                </a:solidFill>
              </a:rPr>
              <a:t>로 하겠습니다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475454"/>
            <a:ext cx="357189" cy="345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DFED8A-9E46-2C4F-BFC9-D4C0926F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5" y="332656"/>
            <a:ext cx="668158" cy="661971"/>
          </a:xfrm>
          <a:prstGeom prst="rect">
            <a:avLst/>
          </a:prstGeom>
        </p:spPr>
      </p:pic>
      <p:grpSp>
        <p:nvGrpSpPr>
          <p:cNvPr id="15" name="그룹 25">
            <a:extLst>
              <a:ext uri="{FF2B5EF4-FFF2-40B4-BE49-F238E27FC236}">
                <a16:creationId xmlns:a16="http://schemas.microsoft.com/office/drawing/2014/main" id="{5D789144-A2BF-6A49-812A-FF7F4B0C8F84}"/>
              </a:ext>
            </a:extLst>
          </p:cNvPr>
          <p:cNvGrpSpPr/>
          <p:nvPr/>
        </p:nvGrpSpPr>
        <p:grpSpPr>
          <a:xfrm>
            <a:off x="195325" y="1772816"/>
            <a:ext cx="3872620" cy="1044104"/>
            <a:chOff x="285720" y="1357298"/>
            <a:chExt cx="3872620" cy="1044104"/>
          </a:xfrm>
        </p:grpSpPr>
        <p:sp>
          <p:nvSpPr>
            <p:cNvPr id="16" name="순서도: 연결자 74">
              <a:extLst>
                <a:ext uri="{FF2B5EF4-FFF2-40B4-BE49-F238E27FC236}">
                  <a16:creationId xmlns:a16="http://schemas.microsoft.com/office/drawing/2014/main" id="{C7E4B96A-58B2-1041-AF40-865DF1ED9800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2CCFB-EA4C-CA45-8E9D-C7533B0336F7}"/>
                </a:ext>
              </a:extLst>
            </p:cNvPr>
            <p:cNvSpPr txBox="1"/>
            <p:nvPr/>
          </p:nvSpPr>
          <p:spPr>
            <a:xfrm>
              <a:off x="844706" y="1357298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유명한 학자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모서리가 둥근 사각형 설명선 79">
              <a:extLst>
                <a:ext uri="{FF2B5EF4-FFF2-40B4-BE49-F238E27FC236}">
                  <a16:creationId xmlns:a16="http://schemas.microsoft.com/office/drawing/2014/main" id="{3B97462E-1A81-F143-A991-26FFC71E220D}"/>
                </a:ext>
              </a:extLst>
            </p:cNvPr>
            <p:cNvSpPr/>
            <p:nvPr/>
          </p:nvSpPr>
          <p:spPr>
            <a:xfrm>
              <a:off x="1142976" y="1741382"/>
              <a:ext cx="3015364" cy="660020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님 근데 말이 좀 안되는듯</a:t>
              </a:r>
            </a:p>
          </p:txBody>
        </p:sp>
        <p:pic>
          <p:nvPicPr>
            <p:cNvPr id="21" name="그림 20" descr="사람.png">
              <a:extLst>
                <a:ext uri="{FF2B5EF4-FFF2-40B4-BE49-F238E27FC236}">
                  <a16:creationId xmlns:a16="http://schemas.microsoft.com/office/drawing/2014/main" id="{F73219CA-AB2E-C042-8A0A-75B462BA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84619-2616-0244-AADD-38E1EACE4B4A}"/>
              </a:ext>
            </a:extLst>
          </p:cNvPr>
          <p:cNvSpPr txBox="1"/>
          <p:nvPr/>
        </p:nvSpPr>
        <p:spPr>
          <a:xfrm>
            <a:off x="851602" y="301529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그레고어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멘델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사각형 설명선 79">
            <a:extLst>
              <a:ext uri="{FF2B5EF4-FFF2-40B4-BE49-F238E27FC236}">
                <a16:creationId xmlns:a16="http://schemas.microsoft.com/office/drawing/2014/main" id="{2C82924E-2FFF-004C-BE6B-9A16434AE222}"/>
              </a:ext>
            </a:extLst>
          </p:cNvPr>
          <p:cNvSpPr/>
          <p:nvPr/>
        </p:nvSpPr>
        <p:spPr>
          <a:xfrm>
            <a:off x="1149872" y="3399376"/>
            <a:ext cx="918715" cy="660020"/>
          </a:xfrm>
          <a:prstGeom prst="wedgeRoundRectCallout">
            <a:avLst>
              <a:gd name="adj1" fmla="val -70389"/>
              <a:gd name="adj2" fmla="val -3132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???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2F375B-AA56-D941-A6A2-2AED9BC0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1" y="2996952"/>
            <a:ext cx="668158" cy="661971"/>
          </a:xfrm>
          <a:prstGeom prst="rect">
            <a:avLst/>
          </a:prstGeom>
        </p:spPr>
      </p:pic>
      <p:grpSp>
        <p:nvGrpSpPr>
          <p:cNvPr id="33" name="그룹 25">
            <a:extLst>
              <a:ext uri="{FF2B5EF4-FFF2-40B4-BE49-F238E27FC236}">
                <a16:creationId xmlns:a16="http://schemas.microsoft.com/office/drawing/2014/main" id="{47C6B935-9742-6146-84D9-398714D95F08}"/>
              </a:ext>
            </a:extLst>
          </p:cNvPr>
          <p:cNvGrpSpPr/>
          <p:nvPr/>
        </p:nvGrpSpPr>
        <p:grpSpPr>
          <a:xfrm>
            <a:off x="299013" y="4221088"/>
            <a:ext cx="4417004" cy="1044104"/>
            <a:chOff x="285720" y="1357298"/>
            <a:chExt cx="4417004" cy="1044104"/>
          </a:xfrm>
        </p:grpSpPr>
        <p:sp>
          <p:nvSpPr>
            <p:cNvPr id="34" name="순서도: 연결자 74">
              <a:extLst>
                <a:ext uri="{FF2B5EF4-FFF2-40B4-BE49-F238E27FC236}">
                  <a16:creationId xmlns:a16="http://schemas.microsoft.com/office/drawing/2014/main" id="{42A10111-E18E-6645-90E9-D2DEE41B5681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32382B-815F-4841-AC06-6CF6AEE6E7D0}"/>
                </a:ext>
              </a:extLst>
            </p:cNvPr>
            <p:cNvSpPr txBox="1"/>
            <p:nvPr/>
          </p:nvSpPr>
          <p:spPr>
            <a:xfrm>
              <a:off x="844706" y="1357298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유명한 학자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모서리가 둥근 사각형 설명선 79">
              <a:extLst>
                <a:ext uri="{FF2B5EF4-FFF2-40B4-BE49-F238E27FC236}">
                  <a16:creationId xmlns:a16="http://schemas.microsoft.com/office/drawing/2014/main" id="{B61D38B4-E95C-7144-9C6E-978564751E29}"/>
                </a:ext>
              </a:extLst>
            </p:cNvPr>
            <p:cNvSpPr/>
            <p:nvPr/>
          </p:nvSpPr>
          <p:spPr>
            <a:xfrm>
              <a:off x="1142976" y="1741381"/>
              <a:ext cx="3559748" cy="660021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수도사님은 기도나 하세요</a:t>
              </a:r>
            </a:p>
          </p:txBody>
        </p:sp>
        <p:pic>
          <p:nvPicPr>
            <p:cNvPr id="37" name="그림 36" descr="사람.png">
              <a:extLst>
                <a:ext uri="{FF2B5EF4-FFF2-40B4-BE49-F238E27FC236}">
                  <a16:creationId xmlns:a16="http://schemas.microsoft.com/office/drawing/2014/main" id="{CE5C9F1C-0661-A345-8D65-C1482D26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20" name="그룹 25">
            <a:extLst>
              <a:ext uri="{FF2B5EF4-FFF2-40B4-BE49-F238E27FC236}">
                <a16:creationId xmlns:a16="http://schemas.microsoft.com/office/drawing/2014/main" id="{402BBFB4-294B-C34A-8647-616682365B72}"/>
              </a:ext>
            </a:extLst>
          </p:cNvPr>
          <p:cNvGrpSpPr/>
          <p:nvPr/>
        </p:nvGrpSpPr>
        <p:grpSpPr>
          <a:xfrm>
            <a:off x="255962" y="5447174"/>
            <a:ext cx="2913656" cy="1059830"/>
            <a:chOff x="285720" y="1357298"/>
            <a:chExt cx="2913656" cy="1059830"/>
          </a:xfrm>
        </p:grpSpPr>
        <p:sp>
          <p:nvSpPr>
            <p:cNvPr id="22" name="순서도: 연결자 74">
              <a:extLst>
                <a:ext uri="{FF2B5EF4-FFF2-40B4-BE49-F238E27FC236}">
                  <a16:creationId xmlns:a16="http://schemas.microsoft.com/office/drawing/2014/main" id="{613A74EF-7D59-E245-B2C9-7E016E409C68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A4BBC7-BB64-8944-A600-1A5BA55D4C65}"/>
                </a:ext>
              </a:extLst>
            </p:cNvPr>
            <p:cNvSpPr txBox="1"/>
            <p:nvPr/>
          </p:nvSpPr>
          <p:spPr>
            <a:xfrm>
              <a:off x="844706" y="1357298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유명한 학자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모서리가 둥근 사각형 설명선 79">
              <a:extLst>
                <a:ext uri="{FF2B5EF4-FFF2-40B4-BE49-F238E27FC236}">
                  <a16:creationId xmlns:a16="http://schemas.microsoft.com/office/drawing/2014/main" id="{1A32A442-6640-1644-9486-6ED560AA90CF}"/>
                </a:ext>
              </a:extLst>
            </p:cNvPr>
            <p:cNvSpPr/>
            <p:nvPr/>
          </p:nvSpPr>
          <p:spPr>
            <a:xfrm>
              <a:off x="1142976" y="1741381"/>
              <a:ext cx="2056400" cy="675747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ㅋㅋㅋㅋㅋㅋㅋ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9" name="그림 28" descr="사람.png">
              <a:extLst>
                <a:ext uri="{FF2B5EF4-FFF2-40B4-BE49-F238E27FC236}">
                  <a16:creationId xmlns:a16="http://schemas.microsoft.com/office/drawing/2014/main" id="{6A648416-2640-D04D-9EE7-0C3E413F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7067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F1875-678C-A04C-AA1A-90ACAD19A52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EC42"/>
                </a:solidFill>
              </a:rPr>
              <a:t>Life</a:t>
            </a:r>
            <a:endParaRPr lang="ko-KR" altLang="en-US" sz="3600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71670" y="2928934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휘호 </a:t>
            </a:r>
            <a:r>
              <a:rPr lang="ko-KR" altLang="en-US" sz="2000" b="1" dirty="0" err="1">
                <a:solidFill>
                  <a:schemeClr val="tx1"/>
                </a:solidFill>
              </a:rPr>
              <a:t>더프리스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1854FB-578C-9248-8751-E04862317543}"/>
              </a:ext>
            </a:extLst>
          </p:cNvPr>
          <p:cNvSpPr/>
          <p:nvPr/>
        </p:nvSpPr>
        <p:spPr>
          <a:xfrm>
            <a:off x="0" y="1225326"/>
            <a:ext cx="9144000" cy="5632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Life Science Talk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10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52"/>
          <p:cNvGrpSpPr/>
          <p:nvPr/>
        </p:nvGrpSpPr>
        <p:grpSpPr>
          <a:xfrm>
            <a:off x="214282" y="2285992"/>
            <a:ext cx="500066" cy="500066"/>
            <a:chOff x="980914" y="2116990"/>
            <a:chExt cx="500066" cy="500066"/>
          </a:xfrm>
        </p:grpSpPr>
        <p:sp>
          <p:nvSpPr>
            <p:cNvPr id="83" name="타원 82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>
          <a:xfrm>
            <a:off x="745595" y="2357430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휘호 </a:t>
            </a:r>
            <a:r>
              <a:rPr lang="ko-KR" altLang="en-US" sz="1600" b="1" dirty="0" err="1">
                <a:solidFill>
                  <a:schemeClr val="tx1"/>
                </a:solidFill>
              </a:rPr>
              <a:t>더프리스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대박 발견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282" y="29987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FRIENDS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355974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2883622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52"/>
          <p:cNvGrpSpPr/>
          <p:nvPr/>
        </p:nvGrpSpPr>
        <p:grpSpPr>
          <a:xfrm>
            <a:off x="214282" y="3487375"/>
            <a:ext cx="500066" cy="500066"/>
            <a:chOff x="980914" y="2116990"/>
            <a:chExt cx="500066" cy="500066"/>
          </a:xfrm>
        </p:grpSpPr>
        <p:sp>
          <p:nvSpPr>
            <p:cNvPr id="120" name="타원 119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22" name="직사각형 121"/>
          <p:cNvSpPr/>
          <p:nvPr/>
        </p:nvSpPr>
        <p:spPr>
          <a:xfrm>
            <a:off x="745595" y="3558813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칼 </a:t>
            </a:r>
            <a:r>
              <a:rPr lang="ko-KR" altLang="en-US" sz="1600" b="1" dirty="0" err="1">
                <a:solidFill>
                  <a:schemeClr val="tx1"/>
                </a:solidFill>
              </a:rPr>
              <a:t>코렌스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500694" y="3558813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???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0" name="그룹 52"/>
          <p:cNvGrpSpPr/>
          <p:nvPr/>
        </p:nvGrpSpPr>
        <p:grpSpPr>
          <a:xfrm>
            <a:off x="214282" y="4071942"/>
            <a:ext cx="500066" cy="500066"/>
            <a:chOff x="980914" y="2116990"/>
            <a:chExt cx="500066" cy="500066"/>
          </a:xfrm>
        </p:grpSpPr>
        <p:sp>
          <p:nvSpPr>
            <p:cNvPr id="131" name="타원 130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33" name="직사각형 132"/>
          <p:cNvSpPr/>
          <p:nvPr/>
        </p:nvSpPr>
        <p:spPr>
          <a:xfrm>
            <a:off x="745595" y="414338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어머니</a:t>
            </a:r>
          </a:p>
        </p:txBody>
      </p:sp>
      <p:sp>
        <p:nvSpPr>
          <p:cNvPr id="134" name="모서리가 둥근 사각형 설명선 133"/>
          <p:cNvSpPr/>
          <p:nvPr/>
        </p:nvSpPr>
        <p:spPr>
          <a:xfrm>
            <a:off x="5500694" y="414338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자세히 보아야 예쁘다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49B46B8-C79D-0648-9592-236849E0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1" y="2207277"/>
            <a:ext cx="531313" cy="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30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5"/>
          <p:cNvGrpSpPr/>
          <p:nvPr/>
        </p:nvGrpSpPr>
        <p:grpSpPr>
          <a:xfrm>
            <a:off x="285720" y="1357298"/>
            <a:ext cx="3932280" cy="955588"/>
            <a:chOff x="285720" y="1357298"/>
            <a:chExt cx="3932280" cy="955588"/>
          </a:xfrm>
        </p:grpSpPr>
        <p:sp>
          <p:nvSpPr>
            <p:cNvPr id="75" name="순서도: 연결자 74"/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44706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휘호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더프리스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모서리가 둥근 사각형 설명선 79"/>
            <p:cNvSpPr/>
            <p:nvPr/>
          </p:nvSpPr>
          <p:spPr>
            <a:xfrm>
              <a:off x="1142976" y="1741382"/>
              <a:ext cx="3075024" cy="57150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대박</a:t>
              </a:r>
              <a:r>
                <a:rPr lang="en-US" altLang="ko-KR" b="1" dirty="0">
                  <a:solidFill>
                    <a:schemeClr val="tx1"/>
                  </a:solidFill>
                </a:rPr>
                <a:t>!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멘델의</a:t>
              </a:r>
              <a:r>
                <a:rPr lang="ko-KR" altLang="en-US" b="1" dirty="0">
                  <a:solidFill>
                    <a:schemeClr val="tx1"/>
                  </a:solidFill>
                </a:rPr>
                <a:t> 재발견</a:t>
              </a:r>
            </a:p>
          </p:txBody>
        </p:sp>
        <p:pic>
          <p:nvPicPr>
            <p:cNvPr id="23" name="그림 22" descr="사람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1900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그룹 25">
            <a:extLst>
              <a:ext uri="{FF2B5EF4-FFF2-40B4-BE49-F238E27FC236}">
                <a16:creationId xmlns:a16="http://schemas.microsoft.com/office/drawing/2014/main" id="{FFD1F7AD-7B58-7345-9E78-7B0994348BAC}"/>
              </a:ext>
            </a:extLst>
          </p:cNvPr>
          <p:cNvGrpSpPr/>
          <p:nvPr/>
        </p:nvGrpSpPr>
        <p:grpSpPr>
          <a:xfrm>
            <a:off x="285720" y="2648862"/>
            <a:ext cx="5222384" cy="955588"/>
            <a:chOff x="285720" y="1357298"/>
            <a:chExt cx="5222384" cy="955588"/>
          </a:xfrm>
        </p:grpSpPr>
        <p:sp>
          <p:nvSpPr>
            <p:cNvPr id="29" name="순서도: 연결자 74">
              <a:extLst>
                <a:ext uri="{FF2B5EF4-FFF2-40B4-BE49-F238E27FC236}">
                  <a16:creationId xmlns:a16="http://schemas.microsoft.com/office/drawing/2014/main" id="{D5951A5C-70EE-CC43-A058-C2B1D1A8FFE2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81214-74D1-2E42-983D-F6861E9CD895}"/>
                </a:ext>
              </a:extLst>
            </p:cNvPr>
            <p:cNvSpPr txBox="1"/>
            <p:nvPr/>
          </p:nvSpPr>
          <p:spPr>
            <a:xfrm>
              <a:off x="844706" y="1357298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학자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모서리가 둥근 사각형 설명선 79">
              <a:extLst>
                <a:ext uri="{FF2B5EF4-FFF2-40B4-BE49-F238E27FC236}">
                  <a16:creationId xmlns:a16="http://schemas.microsoft.com/office/drawing/2014/main" id="{0F47AB48-EFB1-9343-AB5D-88647C1387DE}"/>
                </a:ext>
              </a:extLst>
            </p:cNvPr>
            <p:cNvSpPr/>
            <p:nvPr/>
          </p:nvSpPr>
          <p:spPr>
            <a:xfrm>
              <a:off x="1142976" y="1741382"/>
              <a:ext cx="4365128" cy="571504"/>
            </a:xfrm>
            <a:prstGeom prst="wedgeRoundRectCallout">
              <a:avLst>
                <a:gd name="adj1" fmla="val -56199"/>
                <a:gd name="adj2" fmla="val -4260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</a:rPr>
                <a:t>???</a:t>
              </a:r>
              <a:r>
                <a:rPr lang="ko-KR" altLang="en-US" b="1" dirty="0">
                  <a:solidFill>
                    <a:schemeClr val="tx1"/>
                  </a:solidFill>
                </a:rPr>
                <a:t> 그거 그냥 잡종 실험한 사람 아님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 descr="사람.png">
              <a:extLst>
                <a:ext uri="{FF2B5EF4-FFF2-40B4-BE49-F238E27FC236}">
                  <a16:creationId xmlns:a16="http://schemas.microsoft.com/office/drawing/2014/main" id="{581FC414-59E6-F54D-BB14-FA89BC97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684895-CBCC-654A-8FC2-6EC0570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1352656"/>
            <a:ext cx="702909" cy="945850"/>
          </a:xfrm>
          <a:prstGeom prst="rect">
            <a:avLst/>
          </a:prstGeom>
        </p:spPr>
      </p:pic>
      <p:grpSp>
        <p:nvGrpSpPr>
          <p:cNvPr id="44" name="그룹 25">
            <a:extLst>
              <a:ext uri="{FF2B5EF4-FFF2-40B4-BE49-F238E27FC236}">
                <a16:creationId xmlns:a16="http://schemas.microsoft.com/office/drawing/2014/main" id="{02F15E2E-471E-3C47-94C4-D9D093244A14}"/>
              </a:ext>
            </a:extLst>
          </p:cNvPr>
          <p:cNvGrpSpPr/>
          <p:nvPr/>
        </p:nvGrpSpPr>
        <p:grpSpPr>
          <a:xfrm>
            <a:off x="222079" y="3846716"/>
            <a:ext cx="6870201" cy="1329932"/>
            <a:chOff x="285720" y="1357298"/>
            <a:chExt cx="6870201" cy="1329932"/>
          </a:xfrm>
        </p:grpSpPr>
        <p:sp>
          <p:nvSpPr>
            <p:cNvPr id="45" name="순서도: 연결자 74">
              <a:extLst>
                <a:ext uri="{FF2B5EF4-FFF2-40B4-BE49-F238E27FC236}">
                  <a16:creationId xmlns:a16="http://schemas.microsoft.com/office/drawing/2014/main" id="{BBA9B614-8787-AE44-9705-5FFB1E3AC015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7884D9-562E-9947-9C24-D3E691E934A6}"/>
                </a:ext>
              </a:extLst>
            </p:cNvPr>
            <p:cNvSpPr txBox="1"/>
            <p:nvPr/>
          </p:nvSpPr>
          <p:spPr>
            <a:xfrm>
              <a:off x="844706" y="1357298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휘호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더프리스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모서리가 둥근 사각형 설명선 79">
              <a:extLst>
                <a:ext uri="{FF2B5EF4-FFF2-40B4-BE49-F238E27FC236}">
                  <a16:creationId xmlns:a16="http://schemas.microsoft.com/office/drawing/2014/main" id="{708D5370-D6CB-284D-A42A-43BA93517C65}"/>
                </a:ext>
              </a:extLst>
            </p:cNvPr>
            <p:cNvSpPr/>
            <p:nvPr/>
          </p:nvSpPr>
          <p:spPr>
            <a:xfrm>
              <a:off x="1142975" y="1741381"/>
              <a:ext cx="6012946" cy="945849"/>
            </a:xfrm>
            <a:prstGeom prst="wedgeRoundRectCallout">
              <a:avLst>
                <a:gd name="adj1" fmla="val -53601"/>
                <a:gd name="adj2" fmla="val -34457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</a:rPr>
                <a:t>멘델</a:t>
              </a:r>
              <a:r>
                <a:rPr lang="ko-KR" altLang="en-US" b="1" dirty="0">
                  <a:solidFill>
                    <a:schemeClr val="tx1"/>
                  </a:solidFill>
                </a:rPr>
                <a:t> 논문을 자세히 봤는데 아무래도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부모의 </a:t>
              </a:r>
              <a:r>
                <a:rPr lang="en-US" altLang="ko-KR" b="1" dirty="0">
                  <a:solidFill>
                    <a:schemeClr val="tx1"/>
                  </a:solidFill>
                </a:rPr>
                <a:t>[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단위형질</a:t>
              </a:r>
              <a:r>
                <a:rPr lang="en-US" altLang="ko-KR" b="1" dirty="0">
                  <a:solidFill>
                    <a:schemeClr val="tx1"/>
                  </a:solidFill>
                </a:rPr>
                <a:t>]</a:t>
              </a:r>
              <a:r>
                <a:rPr lang="ko-KR" altLang="en-US" b="1" dirty="0">
                  <a:solidFill>
                    <a:schemeClr val="tx1"/>
                  </a:solidFill>
                </a:rPr>
                <a:t>이 자식에게 전달될 수 있는 것 같아</a:t>
              </a:r>
            </a:p>
          </p:txBody>
        </p:sp>
        <p:pic>
          <p:nvPicPr>
            <p:cNvPr id="48" name="그림 47" descr="사람.png">
              <a:extLst>
                <a:ext uri="{FF2B5EF4-FFF2-40B4-BE49-F238E27FC236}">
                  <a16:creationId xmlns:a16="http://schemas.microsoft.com/office/drawing/2014/main" id="{F28814F8-0EAA-AB44-86DC-5C65128A6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9EDF562A-821B-1643-835B-47B9448F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7" y="3773901"/>
            <a:ext cx="702909" cy="945850"/>
          </a:xfrm>
          <a:prstGeom prst="rect">
            <a:avLst/>
          </a:prstGeom>
        </p:spPr>
      </p:pic>
      <p:grpSp>
        <p:nvGrpSpPr>
          <p:cNvPr id="51" name="그룹 25">
            <a:extLst>
              <a:ext uri="{FF2B5EF4-FFF2-40B4-BE49-F238E27FC236}">
                <a16:creationId xmlns:a16="http://schemas.microsoft.com/office/drawing/2014/main" id="{F63783D6-7E26-3A43-9CCB-84CF5DFEA5EB}"/>
              </a:ext>
            </a:extLst>
          </p:cNvPr>
          <p:cNvGrpSpPr/>
          <p:nvPr/>
        </p:nvGrpSpPr>
        <p:grpSpPr>
          <a:xfrm>
            <a:off x="222079" y="5473808"/>
            <a:ext cx="4853976" cy="955588"/>
            <a:chOff x="285720" y="1357298"/>
            <a:chExt cx="4853976" cy="955588"/>
          </a:xfrm>
        </p:grpSpPr>
        <p:sp>
          <p:nvSpPr>
            <p:cNvPr id="54" name="순서도: 연결자 74">
              <a:extLst>
                <a:ext uri="{FF2B5EF4-FFF2-40B4-BE49-F238E27FC236}">
                  <a16:creationId xmlns:a16="http://schemas.microsoft.com/office/drawing/2014/main" id="{F00CB90A-9702-E64D-9582-6A302450D73E}"/>
                </a:ext>
              </a:extLst>
            </p:cNvPr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AD9E96-4487-9343-B1D3-2A2A1E166866}"/>
                </a:ext>
              </a:extLst>
            </p:cNvPr>
            <p:cNvSpPr txBox="1"/>
            <p:nvPr/>
          </p:nvSpPr>
          <p:spPr>
            <a:xfrm>
              <a:off x="844706" y="1357298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학자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모서리가 둥근 사각형 설명선 79">
              <a:extLst>
                <a:ext uri="{FF2B5EF4-FFF2-40B4-BE49-F238E27FC236}">
                  <a16:creationId xmlns:a16="http://schemas.microsoft.com/office/drawing/2014/main" id="{1471AEF4-10C9-5C47-9396-2BDEAF07FE78}"/>
                </a:ext>
              </a:extLst>
            </p:cNvPr>
            <p:cNvSpPr/>
            <p:nvPr/>
          </p:nvSpPr>
          <p:spPr>
            <a:xfrm>
              <a:off x="1142975" y="1741382"/>
              <a:ext cx="3996721" cy="571504"/>
            </a:xfrm>
            <a:prstGeom prst="wedgeRoundRectCallout">
              <a:avLst>
                <a:gd name="adj1" fmla="val -56714"/>
                <a:gd name="adj2" fmla="val -32114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대박</a:t>
              </a:r>
              <a:r>
                <a:rPr lang="en-US" altLang="ko-KR" b="1" dirty="0">
                  <a:solidFill>
                    <a:schemeClr val="tx1"/>
                  </a:solidFill>
                </a:rPr>
                <a:t>!</a:t>
              </a:r>
              <a:r>
                <a:rPr lang="ko-KR" altLang="en-US" b="1" dirty="0">
                  <a:solidFill>
                    <a:schemeClr val="tx1"/>
                  </a:solidFill>
                </a:rPr>
                <a:t> 완전 새로운 개념인데</a:t>
              </a:r>
              <a:r>
                <a:rPr lang="en-US" altLang="ko-KR" b="1" dirty="0">
                  <a:solidFill>
                    <a:schemeClr val="tx1"/>
                  </a:solidFill>
                </a:rPr>
                <a:t>?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7" name="그림 56" descr="사람.png">
              <a:extLst>
                <a:ext uri="{FF2B5EF4-FFF2-40B4-BE49-F238E27FC236}">
                  <a16:creationId xmlns:a16="http://schemas.microsoft.com/office/drawing/2014/main" id="{75CD4390-D623-A543-9CDF-B3C4E80B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811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603</Words>
  <Application>Microsoft Macintosh PowerPoint</Application>
  <PresentationFormat>화면 슬라이드 쇼(4:3)</PresentationFormat>
  <Paragraphs>216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ParkHyeRim</dc:creator>
  <cp:lastModifiedBy>ruminoreticulum@gmail.com</cp:lastModifiedBy>
  <cp:revision>62</cp:revision>
  <cp:lastPrinted>2019-05-08T09:17:17Z</cp:lastPrinted>
  <dcterms:created xsi:type="dcterms:W3CDTF">2015-11-02T08:23:43Z</dcterms:created>
  <dcterms:modified xsi:type="dcterms:W3CDTF">2019-05-08T09:18:33Z</dcterms:modified>
</cp:coreProperties>
</file>